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79" r:id="rId2"/>
    <p:sldId id="314" r:id="rId3"/>
    <p:sldId id="316" r:id="rId4"/>
    <p:sldId id="323" r:id="rId5"/>
    <p:sldId id="300" r:id="rId6"/>
    <p:sldId id="315" r:id="rId7"/>
    <p:sldId id="317" r:id="rId8"/>
    <p:sldId id="318" r:id="rId9"/>
    <p:sldId id="319" r:id="rId10"/>
    <p:sldId id="321" r:id="rId11"/>
    <p:sldId id="322" r:id="rId12"/>
    <p:sldId id="320"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85891" autoAdjust="0"/>
  </p:normalViewPr>
  <p:slideViewPr>
    <p:cSldViewPr snapToGrid="0">
      <p:cViewPr varScale="1">
        <p:scale>
          <a:sx n="75" d="100"/>
          <a:sy n="75" d="100"/>
        </p:scale>
        <p:origin x="696" y="6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0C2967-C084-4DCF-AEC8-1439468772F5}" type="datetimeFigureOut">
              <a:rPr lang="en-IN" smtClean="0"/>
              <a:t>16-04-2026</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F59A3E-2AB6-410E-A2AE-EB70CFCD2D20}" type="slidenum">
              <a:rPr lang="en-IN" smtClean="0"/>
              <a:t>‹#›</a:t>
            </a:fld>
            <a:endParaRPr lang="en-IN"/>
          </a:p>
        </p:txBody>
      </p:sp>
    </p:spTree>
    <p:extLst>
      <p:ext uri="{BB962C8B-B14F-4D97-AF65-F5344CB8AC3E}">
        <p14:creationId xmlns:p14="http://schemas.microsoft.com/office/powerpoint/2010/main" val="466982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4/16/2026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449C2B-93B0-A401-6BEA-B45FB35D42B4}"/>
              </a:ext>
            </a:extLst>
          </p:cNvPr>
          <p:cNvSpPr>
            <a:spLocks noGrp="1"/>
          </p:cNvSpPr>
          <p:nvPr>
            <p:ph type="title"/>
          </p:nvPr>
        </p:nvSpPr>
        <p:spPr>
          <a:xfrm>
            <a:off x="838200" y="365125"/>
            <a:ext cx="10515600" cy="1325563"/>
          </a:xfrm>
        </p:spPr>
        <p:txBody>
          <a:bodyPr/>
          <a:lstStyle/>
          <a:p>
            <a:endParaRPr lang="en-IN"/>
          </a:p>
        </p:txBody>
      </p:sp>
      <p:sp>
        <p:nvSpPr>
          <p:cNvPr id="5" name="Content Placeholder 2">
            <a:extLst>
              <a:ext uri="{FF2B5EF4-FFF2-40B4-BE49-F238E27FC236}">
                <a16:creationId xmlns:a16="http://schemas.microsoft.com/office/drawing/2014/main" id="{7E72EDF6-858F-3AA1-2256-C71C47F67961}"/>
              </a:ext>
            </a:extLst>
          </p:cNvPr>
          <p:cNvSpPr>
            <a:spLocks noGrp="1"/>
          </p:cNvSpPr>
          <p:nvPr>
            <p:ph idx="1"/>
          </p:nvPr>
        </p:nvSpPr>
        <p:spPr>
          <a:xfrm>
            <a:off x="838200" y="1825625"/>
            <a:ext cx="10515600" cy="4351338"/>
          </a:xfrm>
        </p:spPr>
        <p:txBody>
          <a:bodyPr/>
          <a:lstStyle/>
          <a:p>
            <a:endParaRPr lang="en-IN"/>
          </a:p>
        </p:txBody>
      </p:sp>
      <p:sp useBgFill="1">
        <p:nvSpPr>
          <p:cNvPr id="6" name="Rectangle 5">
            <a:extLst>
              <a:ext uri="{FF2B5EF4-FFF2-40B4-BE49-F238E27FC236}">
                <a16:creationId xmlns:a16="http://schemas.microsoft.com/office/drawing/2014/main" id="{4E84831D-D720-7048-EBF5-9512FD00E6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E49730D-9E6F-4394-E109-A6B0844E7C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2" y="0"/>
            <a:ext cx="6111243" cy="6858000"/>
          </a:xfrm>
          <a:prstGeom prst="rect">
            <a:avLst/>
          </a:prstGeom>
          <a:solidFill>
            <a:srgbClr val="4E5E69">
              <a:alpha val="90000"/>
            </a:srgb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 name="Title 1">
            <a:extLst>
              <a:ext uri="{FF2B5EF4-FFF2-40B4-BE49-F238E27FC236}">
                <a16:creationId xmlns:a16="http://schemas.microsoft.com/office/drawing/2014/main" id="{2CBD0F8E-96DA-6E4A-A035-1D1441F1D68A}"/>
              </a:ext>
            </a:extLst>
          </p:cNvPr>
          <p:cNvSpPr txBox="1">
            <a:spLocks/>
          </p:cNvSpPr>
          <p:nvPr/>
        </p:nvSpPr>
        <p:spPr>
          <a:xfrm>
            <a:off x="665197" y="728606"/>
            <a:ext cx="5280461" cy="334120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FFF00"/>
                </a:solidFill>
                <a:latin typeface="Times New Roman" panose="02020603050405020304" pitchFamily="18" charset="0"/>
                <a:cs typeface="Times New Roman" panose="02020603050405020304" pitchFamily="18" charset="0"/>
              </a:rPr>
              <a:t>Cloud Computing and Security</a:t>
            </a:r>
            <a:br>
              <a:rPr lang="en-US" b="1" dirty="0">
                <a:solidFill>
                  <a:srgbClr val="FFFF00"/>
                </a:solidFill>
                <a:latin typeface="Times New Roman" panose="02020603050405020304" pitchFamily="18" charset="0"/>
                <a:cs typeface="Times New Roman" panose="02020603050405020304" pitchFamily="18" charset="0"/>
              </a:rPr>
            </a:br>
            <a:r>
              <a:rPr lang="en-US" b="1" dirty="0">
                <a:solidFill>
                  <a:srgbClr val="FFFF00"/>
                </a:solidFill>
                <a:highlight>
                  <a:srgbClr val="0000FF"/>
                </a:highlight>
                <a:latin typeface="Times New Roman" panose="02020603050405020304" pitchFamily="18" charset="0"/>
                <a:cs typeface="Times New Roman" panose="02020603050405020304" pitchFamily="18" charset="0"/>
              </a:rPr>
              <a:t>BIS613D</a:t>
            </a:r>
          </a:p>
        </p:txBody>
      </p:sp>
      <p:pic>
        <p:nvPicPr>
          <p:cNvPr id="9" name="Picture 8" descr="Geometric white clouds on a blue sky">
            <a:extLst>
              <a:ext uri="{FF2B5EF4-FFF2-40B4-BE49-F238E27FC236}">
                <a16:creationId xmlns:a16="http://schemas.microsoft.com/office/drawing/2014/main" id="{0D60722F-54A1-06D6-2777-9415BAF25140}"/>
              </a:ext>
            </a:extLst>
          </p:cNvPr>
          <p:cNvPicPr>
            <a:picLocks noChangeAspect="1"/>
          </p:cNvPicPr>
          <p:nvPr/>
        </p:nvPicPr>
        <p:blipFill>
          <a:blip r:embed="rId2"/>
          <a:srcRect l="2353" r="31147"/>
          <a:stretch/>
        </p:blipFill>
        <p:spPr>
          <a:xfrm>
            <a:off x="6111242" y="10"/>
            <a:ext cx="6080758" cy="6857990"/>
          </a:xfrm>
          <a:prstGeom prst="rect">
            <a:avLst/>
          </a:prstGeom>
        </p:spPr>
      </p:pic>
      <p:sp>
        <p:nvSpPr>
          <p:cNvPr id="10" name="Freeform 27">
            <a:extLst>
              <a:ext uri="{FF2B5EF4-FFF2-40B4-BE49-F238E27FC236}">
                <a16:creationId xmlns:a16="http://schemas.microsoft.com/office/drawing/2014/main" id="{7FEC6FB8-76E2-7C9C-731B-EBA6F0D67B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6881206" cy="857047"/>
          </a:xfrm>
          <a:custGeom>
            <a:avLst/>
            <a:gdLst>
              <a:gd name="connsiteX0" fmla="*/ 0 w 6881206"/>
              <a:gd name="connsiteY0" fmla="*/ 0 h 857047"/>
              <a:gd name="connsiteX1" fmla="*/ 653445 w 6881206"/>
              <a:gd name="connsiteY1" fmla="*/ 0 h 857047"/>
              <a:gd name="connsiteX2" fmla="*/ 1156123 w 6881206"/>
              <a:gd name="connsiteY2" fmla="*/ 0 h 857047"/>
              <a:gd name="connsiteX3" fmla="*/ 1380221 w 6881206"/>
              <a:gd name="connsiteY3" fmla="*/ 0 h 857047"/>
              <a:gd name="connsiteX4" fmla="*/ 1444324 w 6881206"/>
              <a:gd name="connsiteY4" fmla="*/ 0 h 857047"/>
              <a:gd name="connsiteX5" fmla="*/ 1522072 w 6881206"/>
              <a:gd name="connsiteY5" fmla="*/ 0 h 857047"/>
              <a:gd name="connsiteX6" fmla="*/ 1596570 w 6881206"/>
              <a:gd name="connsiteY6" fmla="*/ 0 h 857047"/>
              <a:gd name="connsiteX7" fmla="*/ 1893047 w 6881206"/>
              <a:gd name="connsiteY7" fmla="*/ 0 h 857047"/>
              <a:gd name="connsiteX8" fmla="*/ 1978260 w 6881206"/>
              <a:gd name="connsiteY8" fmla="*/ 0 h 857047"/>
              <a:gd name="connsiteX9" fmla="*/ 2032793 w 6881206"/>
              <a:gd name="connsiteY9" fmla="*/ 0 h 857047"/>
              <a:gd name="connsiteX10" fmla="*/ 2095032 w 6881206"/>
              <a:gd name="connsiteY10" fmla="*/ 0 h 857047"/>
              <a:gd name="connsiteX11" fmla="*/ 2574748 w 6881206"/>
              <a:gd name="connsiteY11" fmla="*/ 0 h 857047"/>
              <a:gd name="connsiteX12" fmla="*/ 2712413 w 6881206"/>
              <a:gd name="connsiteY12" fmla="*/ 0 h 857047"/>
              <a:gd name="connsiteX13" fmla="*/ 2724164 w 6881206"/>
              <a:gd name="connsiteY13" fmla="*/ 0 h 857047"/>
              <a:gd name="connsiteX14" fmla="*/ 2806423 w 6881206"/>
              <a:gd name="connsiteY14" fmla="*/ 0 h 857047"/>
              <a:gd name="connsiteX15" fmla="*/ 2975563 w 6881206"/>
              <a:gd name="connsiteY15" fmla="*/ 0 h 857047"/>
              <a:gd name="connsiteX16" fmla="*/ 3029696 w 6881206"/>
              <a:gd name="connsiteY16" fmla="*/ 0 h 857047"/>
              <a:gd name="connsiteX17" fmla="*/ 3216247 w 6881206"/>
              <a:gd name="connsiteY17" fmla="*/ 0 h 857047"/>
              <a:gd name="connsiteX18" fmla="*/ 3464491 w 6881206"/>
              <a:gd name="connsiteY18" fmla="*/ 0 h 857047"/>
              <a:gd name="connsiteX19" fmla="*/ 3476820 w 6881206"/>
              <a:gd name="connsiteY19" fmla="*/ 0 h 857047"/>
              <a:gd name="connsiteX20" fmla="*/ 3508932 w 6881206"/>
              <a:gd name="connsiteY20" fmla="*/ 0 h 857047"/>
              <a:gd name="connsiteX21" fmla="*/ 3518154 w 6881206"/>
              <a:gd name="connsiteY21" fmla="*/ 0 h 857047"/>
              <a:gd name="connsiteX22" fmla="*/ 3563124 w 6881206"/>
              <a:gd name="connsiteY22" fmla="*/ 0 h 857047"/>
              <a:gd name="connsiteX23" fmla="*/ 3568615 w 6881206"/>
              <a:gd name="connsiteY23" fmla="*/ 0 h 857047"/>
              <a:gd name="connsiteX24" fmla="*/ 3582711 w 6881206"/>
              <a:gd name="connsiteY24" fmla="*/ 0 h 857047"/>
              <a:gd name="connsiteX25" fmla="*/ 3607047 w 6881206"/>
              <a:gd name="connsiteY25" fmla="*/ 0 h 857047"/>
              <a:gd name="connsiteX26" fmla="*/ 3711363 w 6881206"/>
              <a:gd name="connsiteY26" fmla="*/ 0 h 857047"/>
              <a:gd name="connsiteX27" fmla="*/ 3757936 w 6881206"/>
              <a:gd name="connsiteY27" fmla="*/ 0 h 857047"/>
              <a:gd name="connsiteX28" fmla="*/ 3914505 w 6881206"/>
              <a:gd name="connsiteY28" fmla="*/ 0 h 857047"/>
              <a:gd name="connsiteX29" fmla="*/ 4099165 w 6881206"/>
              <a:gd name="connsiteY29" fmla="*/ 0 h 857047"/>
              <a:gd name="connsiteX30" fmla="*/ 4176573 w 6881206"/>
              <a:gd name="connsiteY30" fmla="*/ 0 h 857047"/>
              <a:gd name="connsiteX31" fmla="*/ 4211043 w 6881206"/>
              <a:gd name="connsiteY31" fmla="*/ 0 h 857047"/>
              <a:gd name="connsiteX32" fmla="*/ 4249415 w 6881206"/>
              <a:gd name="connsiteY32" fmla="*/ 0 h 857047"/>
              <a:gd name="connsiteX33" fmla="*/ 4292911 w 6881206"/>
              <a:gd name="connsiteY33" fmla="*/ 0 h 857047"/>
              <a:gd name="connsiteX34" fmla="*/ 4715176 w 6881206"/>
              <a:gd name="connsiteY34" fmla="*/ 0 h 857047"/>
              <a:gd name="connsiteX35" fmla="*/ 4749035 w 6881206"/>
              <a:gd name="connsiteY35" fmla="*/ 0 h 857047"/>
              <a:gd name="connsiteX36" fmla="*/ 5107279 w 6881206"/>
              <a:gd name="connsiteY36" fmla="*/ 0 h 857047"/>
              <a:gd name="connsiteX37" fmla="*/ 5446306 w 6881206"/>
              <a:gd name="connsiteY37" fmla="*/ 0 h 857047"/>
              <a:gd name="connsiteX38" fmla="*/ 5654500 w 6881206"/>
              <a:gd name="connsiteY38" fmla="*/ 0 h 857047"/>
              <a:gd name="connsiteX39" fmla="*/ 5879355 w 6881206"/>
              <a:gd name="connsiteY39" fmla="*/ 0 h 857047"/>
              <a:gd name="connsiteX40" fmla="*/ 6374171 w 6881206"/>
              <a:gd name="connsiteY40" fmla="*/ 0 h 857047"/>
              <a:gd name="connsiteX41" fmla="*/ 6382691 w 6881206"/>
              <a:gd name="connsiteY41" fmla="*/ 0 h 857047"/>
              <a:gd name="connsiteX42" fmla="*/ 6406881 w 6881206"/>
              <a:gd name="connsiteY42" fmla="*/ 10516 h 857047"/>
              <a:gd name="connsiteX43" fmla="*/ 6411719 w 6881206"/>
              <a:gd name="connsiteY43" fmla="*/ 15774 h 857047"/>
              <a:gd name="connsiteX44" fmla="*/ 6412418 w 6881206"/>
              <a:gd name="connsiteY44" fmla="*/ 16534 h 857047"/>
              <a:gd name="connsiteX45" fmla="*/ 6413765 w 6881206"/>
              <a:gd name="connsiteY45" fmla="*/ 17998 h 857047"/>
              <a:gd name="connsiteX46" fmla="*/ 6418286 w 6881206"/>
              <a:gd name="connsiteY46" fmla="*/ 21854 h 857047"/>
              <a:gd name="connsiteX47" fmla="*/ 6867337 w 6881206"/>
              <a:gd name="connsiteY47" fmla="*/ 404863 h 857047"/>
              <a:gd name="connsiteX48" fmla="*/ 6867337 w 6881206"/>
              <a:gd name="connsiteY48" fmla="*/ 452185 h 857047"/>
              <a:gd name="connsiteX49" fmla="*/ 6491457 w 6881206"/>
              <a:gd name="connsiteY49" fmla="*/ 772784 h 857047"/>
              <a:gd name="connsiteX50" fmla="*/ 6413765 w 6881206"/>
              <a:gd name="connsiteY50" fmla="*/ 839050 h 857047"/>
              <a:gd name="connsiteX51" fmla="*/ 6411719 w 6881206"/>
              <a:gd name="connsiteY51" fmla="*/ 841273 h 857047"/>
              <a:gd name="connsiteX52" fmla="*/ 6406881 w 6881206"/>
              <a:gd name="connsiteY52" fmla="*/ 846531 h 857047"/>
              <a:gd name="connsiteX53" fmla="*/ 6382691 w 6881206"/>
              <a:gd name="connsiteY53" fmla="*/ 857047 h 857047"/>
              <a:gd name="connsiteX54" fmla="*/ 6374171 w 6881206"/>
              <a:gd name="connsiteY54" fmla="*/ 857047 h 857047"/>
              <a:gd name="connsiteX55" fmla="*/ 6368680 w 6881206"/>
              <a:gd name="connsiteY55" fmla="*/ 857047 h 857047"/>
              <a:gd name="connsiteX56" fmla="*/ 6348221 w 6881206"/>
              <a:gd name="connsiteY56" fmla="*/ 857047 h 857047"/>
              <a:gd name="connsiteX57" fmla="*/ 6330248 w 6881206"/>
              <a:gd name="connsiteY57" fmla="*/ 857047 h 857047"/>
              <a:gd name="connsiteX58" fmla="*/ 6266353 w 6881206"/>
              <a:gd name="connsiteY58" fmla="*/ 857047 h 857047"/>
              <a:gd name="connsiteX59" fmla="*/ 6225932 w 6881206"/>
              <a:gd name="connsiteY59" fmla="*/ 857047 h 857047"/>
              <a:gd name="connsiteX60" fmla="*/ 6106926 w 6881206"/>
              <a:gd name="connsiteY60" fmla="*/ 857047 h 857047"/>
              <a:gd name="connsiteX61" fmla="*/ 6022790 w 6881206"/>
              <a:gd name="connsiteY61" fmla="*/ 857047 h 857047"/>
              <a:gd name="connsiteX62" fmla="*/ 5844088 w 6881206"/>
              <a:gd name="connsiteY62" fmla="*/ 857047 h 857047"/>
              <a:gd name="connsiteX63" fmla="*/ 5687880 w 6881206"/>
              <a:gd name="connsiteY63" fmla="*/ 857047 h 857047"/>
              <a:gd name="connsiteX64" fmla="*/ 5451985 w 6881206"/>
              <a:gd name="connsiteY64" fmla="*/ 857047 h 857047"/>
              <a:gd name="connsiteX65" fmla="*/ 5188261 w 6881206"/>
              <a:gd name="connsiteY65" fmla="*/ 857047 h 857047"/>
              <a:gd name="connsiteX66" fmla="*/ 4904764 w 6881206"/>
              <a:gd name="connsiteY66" fmla="*/ 857047 h 857047"/>
              <a:gd name="connsiteX67" fmla="*/ 4490989 w 6881206"/>
              <a:gd name="connsiteY67" fmla="*/ 857047 h 857047"/>
              <a:gd name="connsiteX68" fmla="*/ 4176573 w 6881206"/>
              <a:gd name="connsiteY68" fmla="*/ 857047 h 857047"/>
              <a:gd name="connsiteX69" fmla="*/ 4099165 w 6881206"/>
              <a:gd name="connsiteY69" fmla="*/ 857047 h 857047"/>
              <a:gd name="connsiteX70" fmla="*/ 4089943 w 6881206"/>
              <a:gd name="connsiteY70" fmla="*/ 857047 h 857047"/>
              <a:gd name="connsiteX71" fmla="*/ 4057940 w 6881206"/>
              <a:gd name="connsiteY71" fmla="*/ 857047 h 857047"/>
              <a:gd name="connsiteX72" fmla="*/ 4025386 w 6881206"/>
              <a:gd name="connsiteY72" fmla="*/ 857047 h 857047"/>
              <a:gd name="connsiteX73" fmla="*/ 3850160 w 6881206"/>
              <a:gd name="connsiteY73" fmla="*/ 857047 h 857047"/>
              <a:gd name="connsiteX74" fmla="*/ 3563124 w 6881206"/>
              <a:gd name="connsiteY74" fmla="*/ 857047 h 857047"/>
              <a:gd name="connsiteX75" fmla="*/ 3550795 w 6881206"/>
              <a:gd name="connsiteY75" fmla="*/ 857047 h 857047"/>
              <a:gd name="connsiteX76" fmla="*/ 3508932 w 6881206"/>
              <a:gd name="connsiteY76" fmla="*/ 857047 h 857047"/>
              <a:gd name="connsiteX77" fmla="*/ 3483683 w 6881206"/>
              <a:gd name="connsiteY77" fmla="*/ 857047 h 857047"/>
              <a:gd name="connsiteX78" fmla="*/ 3464491 w 6881206"/>
              <a:gd name="connsiteY78" fmla="*/ 857047 h 857047"/>
              <a:gd name="connsiteX79" fmla="*/ 3452740 w 6881206"/>
              <a:gd name="connsiteY79" fmla="*/ 857047 h 857047"/>
              <a:gd name="connsiteX80" fmla="*/ 3423719 w 6881206"/>
              <a:gd name="connsiteY80" fmla="*/ 857047 h 857047"/>
              <a:gd name="connsiteX81" fmla="*/ 3370481 w 6881206"/>
              <a:gd name="connsiteY81" fmla="*/ 857047 h 857047"/>
              <a:gd name="connsiteX82" fmla="*/ 3306946 w 6881206"/>
              <a:gd name="connsiteY82" fmla="*/ 857047 h 857047"/>
              <a:gd name="connsiteX83" fmla="*/ 3147208 w 6881206"/>
              <a:gd name="connsiteY83" fmla="*/ 857047 h 857047"/>
              <a:gd name="connsiteX84" fmla="*/ 3114429 w 6881206"/>
              <a:gd name="connsiteY84" fmla="*/ 857047 h 857047"/>
              <a:gd name="connsiteX85" fmla="*/ 2960658 w 6881206"/>
              <a:gd name="connsiteY85" fmla="*/ 857047 h 857047"/>
              <a:gd name="connsiteX86" fmla="*/ 2827230 w 6881206"/>
              <a:gd name="connsiteY86" fmla="*/ 857047 h 857047"/>
              <a:gd name="connsiteX87" fmla="*/ 2712413 w 6881206"/>
              <a:gd name="connsiteY87" fmla="*/ 857047 h 857047"/>
              <a:gd name="connsiteX88" fmla="*/ 2680242 w 6881206"/>
              <a:gd name="connsiteY88" fmla="*/ 857047 h 857047"/>
              <a:gd name="connsiteX89" fmla="*/ 2603835 w 6881206"/>
              <a:gd name="connsiteY89" fmla="*/ 857047 h 857047"/>
              <a:gd name="connsiteX90" fmla="*/ 2455042 w 6881206"/>
              <a:gd name="connsiteY90" fmla="*/ 857047 h 857047"/>
              <a:gd name="connsiteX91" fmla="*/ 2426415 w 6881206"/>
              <a:gd name="connsiteY91" fmla="*/ 857047 h 857047"/>
              <a:gd name="connsiteX92" fmla="*/ 2209736 w 6881206"/>
              <a:gd name="connsiteY92" fmla="*/ 857047 h 857047"/>
              <a:gd name="connsiteX93" fmla="*/ 1893047 w 6881206"/>
              <a:gd name="connsiteY93" fmla="*/ 857047 h 857047"/>
              <a:gd name="connsiteX94" fmla="*/ 1885034 w 6881206"/>
              <a:gd name="connsiteY94" fmla="*/ 857047 h 857047"/>
              <a:gd name="connsiteX95" fmla="*/ 1843786 w 6881206"/>
              <a:gd name="connsiteY95" fmla="*/ 857047 h 857047"/>
              <a:gd name="connsiteX96" fmla="*/ 1828944 w 6881206"/>
              <a:gd name="connsiteY96" fmla="*/ 857047 h 857047"/>
              <a:gd name="connsiteX97" fmla="*/ 1380221 w 6881206"/>
              <a:gd name="connsiteY97" fmla="*/ 857047 h 857047"/>
              <a:gd name="connsiteX98" fmla="*/ 1333065 w 6881206"/>
              <a:gd name="connsiteY98" fmla="*/ 857047 h 857047"/>
              <a:gd name="connsiteX99" fmla="*/ 653445 w 6881206"/>
              <a:gd name="connsiteY99" fmla="*/ 857047 h 857047"/>
              <a:gd name="connsiteX100" fmla="*/ 0 w 6881206"/>
              <a:gd name="connsiteY100" fmla="*/ 857047 h 857047"/>
              <a:gd name="connsiteX101" fmla="*/ 0 w 6881206"/>
              <a:gd name="connsiteY101" fmla="*/ 0 h 85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6881206" h="857047">
                <a:moveTo>
                  <a:pt x="0" y="0"/>
                </a:moveTo>
                <a:cubicBezTo>
                  <a:pt x="0" y="0"/>
                  <a:pt x="0" y="0"/>
                  <a:pt x="653445" y="0"/>
                </a:cubicBezTo>
                <a:cubicBezTo>
                  <a:pt x="653445" y="0"/>
                  <a:pt x="653445" y="0"/>
                  <a:pt x="1156123" y="0"/>
                </a:cubicBezTo>
                <a:lnTo>
                  <a:pt x="1380221" y="0"/>
                </a:lnTo>
                <a:cubicBezTo>
                  <a:pt x="1380221" y="0"/>
                  <a:pt x="1380221" y="0"/>
                  <a:pt x="1444324" y="0"/>
                </a:cubicBezTo>
                <a:lnTo>
                  <a:pt x="1522072" y="0"/>
                </a:lnTo>
                <a:lnTo>
                  <a:pt x="1596570" y="0"/>
                </a:lnTo>
                <a:cubicBezTo>
                  <a:pt x="1668686" y="0"/>
                  <a:pt x="1764840" y="0"/>
                  <a:pt x="1893047" y="0"/>
                </a:cubicBezTo>
                <a:cubicBezTo>
                  <a:pt x="1893047" y="0"/>
                  <a:pt x="1893047" y="0"/>
                  <a:pt x="1978260" y="0"/>
                </a:cubicBezTo>
                <a:lnTo>
                  <a:pt x="2032793" y="0"/>
                </a:lnTo>
                <a:lnTo>
                  <a:pt x="2095032" y="0"/>
                </a:lnTo>
                <a:cubicBezTo>
                  <a:pt x="2196025" y="0"/>
                  <a:pt x="2347515" y="0"/>
                  <a:pt x="2574748" y="0"/>
                </a:cubicBezTo>
                <a:lnTo>
                  <a:pt x="2712413" y="0"/>
                </a:lnTo>
                <a:lnTo>
                  <a:pt x="2724164" y="0"/>
                </a:lnTo>
                <a:lnTo>
                  <a:pt x="2806423" y="0"/>
                </a:lnTo>
                <a:lnTo>
                  <a:pt x="2975563" y="0"/>
                </a:lnTo>
                <a:lnTo>
                  <a:pt x="3029696" y="0"/>
                </a:lnTo>
                <a:lnTo>
                  <a:pt x="3216247" y="0"/>
                </a:lnTo>
                <a:lnTo>
                  <a:pt x="3464491" y="0"/>
                </a:lnTo>
                <a:lnTo>
                  <a:pt x="3476820" y="0"/>
                </a:lnTo>
                <a:lnTo>
                  <a:pt x="3508932" y="0"/>
                </a:lnTo>
                <a:cubicBezTo>
                  <a:pt x="3508932" y="0"/>
                  <a:pt x="3508932" y="0"/>
                  <a:pt x="3518154" y="0"/>
                </a:cubicBezTo>
                <a:lnTo>
                  <a:pt x="3563124" y="0"/>
                </a:lnTo>
                <a:lnTo>
                  <a:pt x="3568615" y="0"/>
                </a:lnTo>
                <a:lnTo>
                  <a:pt x="3582711" y="0"/>
                </a:lnTo>
                <a:lnTo>
                  <a:pt x="3607047" y="0"/>
                </a:lnTo>
                <a:lnTo>
                  <a:pt x="3711363" y="0"/>
                </a:lnTo>
                <a:lnTo>
                  <a:pt x="3757936" y="0"/>
                </a:lnTo>
                <a:lnTo>
                  <a:pt x="3914505" y="0"/>
                </a:lnTo>
                <a:lnTo>
                  <a:pt x="4099165" y="0"/>
                </a:lnTo>
                <a:cubicBezTo>
                  <a:pt x="4099165" y="0"/>
                  <a:pt x="4099165" y="0"/>
                  <a:pt x="4176573" y="0"/>
                </a:cubicBezTo>
                <a:cubicBezTo>
                  <a:pt x="4176573" y="0"/>
                  <a:pt x="4176573" y="0"/>
                  <a:pt x="4211043" y="0"/>
                </a:cubicBezTo>
                <a:lnTo>
                  <a:pt x="4249415" y="0"/>
                </a:lnTo>
                <a:lnTo>
                  <a:pt x="4292911" y="0"/>
                </a:lnTo>
                <a:cubicBezTo>
                  <a:pt x="4370470" y="0"/>
                  <a:pt x="4499735" y="0"/>
                  <a:pt x="4715176" y="0"/>
                </a:cubicBezTo>
                <a:lnTo>
                  <a:pt x="4749035" y="0"/>
                </a:lnTo>
                <a:lnTo>
                  <a:pt x="5107279" y="0"/>
                </a:lnTo>
                <a:lnTo>
                  <a:pt x="5446306" y="0"/>
                </a:lnTo>
                <a:lnTo>
                  <a:pt x="5654500" y="0"/>
                </a:lnTo>
                <a:lnTo>
                  <a:pt x="5879355" y="0"/>
                </a:lnTo>
                <a:lnTo>
                  <a:pt x="6374171" y="0"/>
                </a:lnTo>
                <a:lnTo>
                  <a:pt x="6382691" y="0"/>
                </a:lnTo>
                <a:cubicBezTo>
                  <a:pt x="6392367" y="0"/>
                  <a:pt x="6402043" y="5258"/>
                  <a:pt x="6406881" y="10516"/>
                </a:cubicBezTo>
                <a:cubicBezTo>
                  <a:pt x="6406881" y="10516"/>
                  <a:pt x="6411719" y="10516"/>
                  <a:pt x="6411719" y="15774"/>
                </a:cubicBezTo>
                <a:cubicBezTo>
                  <a:pt x="6411719" y="15774"/>
                  <a:pt x="6411719" y="15774"/>
                  <a:pt x="6412418" y="16534"/>
                </a:cubicBezTo>
                <a:lnTo>
                  <a:pt x="6413765" y="17998"/>
                </a:lnTo>
                <a:lnTo>
                  <a:pt x="6418286" y="21854"/>
                </a:lnTo>
                <a:cubicBezTo>
                  <a:pt x="6439669" y="40092"/>
                  <a:pt x="6525203" y="113046"/>
                  <a:pt x="6867337" y="404863"/>
                </a:cubicBezTo>
                <a:cubicBezTo>
                  <a:pt x="6885830" y="415379"/>
                  <a:pt x="6885830" y="436411"/>
                  <a:pt x="6867337" y="452185"/>
                </a:cubicBezTo>
                <a:cubicBezTo>
                  <a:pt x="6867337" y="452185"/>
                  <a:pt x="6867337" y="452185"/>
                  <a:pt x="6491457" y="772784"/>
                </a:cubicBezTo>
                <a:lnTo>
                  <a:pt x="6413765" y="839050"/>
                </a:lnTo>
                <a:lnTo>
                  <a:pt x="6411719" y="841273"/>
                </a:lnTo>
                <a:cubicBezTo>
                  <a:pt x="6411719" y="841273"/>
                  <a:pt x="6406881" y="841273"/>
                  <a:pt x="6406881" y="846531"/>
                </a:cubicBezTo>
                <a:cubicBezTo>
                  <a:pt x="6402043" y="851789"/>
                  <a:pt x="6392367" y="857047"/>
                  <a:pt x="6382691" y="857047"/>
                </a:cubicBezTo>
                <a:lnTo>
                  <a:pt x="6374171" y="857047"/>
                </a:lnTo>
                <a:lnTo>
                  <a:pt x="6368680" y="857047"/>
                </a:lnTo>
                <a:lnTo>
                  <a:pt x="6348221" y="857047"/>
                </a:lnTo>
                <a:lnTo>
                  <a:pt x="6330248" y="857047"/>
                </a:lnTo>
                <a:lnTo>
                  <a:pt x="6266353" y="857047"/>
                </a:lnTo>
                <a:lnTo>
                  <a:pt x="6225932" y="857047"/>
                </a:lnTo>
                <a:lnTo>
                  <a:pt x="6106926" y="857047"/>
                </a:lnTo>
                <a:lnTo>
                  <a:pt x="6022790" y="857047"/>
                </a:lnTo>
                <a:lnTo>
                  <a:pt x="5844088" y="857047"/>
                </a:lnTo>
                <a:lnTo>
                  <a:pt x="5687880" y="857047"/>
                </a:lnTo>
                <a:lnTo>
                  <a:pt x="5451985" y="857047"/>
                </a:lnTo>
                <a:lnTo>
                  <a:pt x="5188261" y="857047"/>
                </a:lnTo>
                <a:lnTo>
                  <a:pt x="4904764" y="857047"/>
                </a:lnTo>
                <a:lnTo>
                  <a:pt x="4490989" y="857047"/>
                </a:lnTo>
                <a:lnTo>
                  <a:pt x="4176573" y="857047"/>
                </a:lnTo>
                <a:cubicBezTo>
                  <a:pt x="4176573" y="857047"/>
                  <a:pt x="4176573" y="857047"/>
                  <a:pt x="4099165" y="857047"/>
                </a:cubicBezTo>
                <a:cubicBezTo>
                  <a:pt x="4099165" y="857047"/>
                  <a:pt x="4099165" y="857047"/>
                  <a:pt x="4089943" y="857047"/>
                </a:cubicBezTo>
                <a:lnTo>
                  <a:pt x="4057940" y="857047"/>
                </a:lnTo>
                <a:lnTo>
                  <a:pt x="4025386" y="857047"/>
                </a:lnTo>
                <a:cubicBezTo>
                  <a:pt x="3988496" y="857047"/>
                  <a:pt x="3933162" y="857047"/>
                  <a:pt x="3850160" y="857047"/>
                </a:cubicBezTo>
                <a:lnTo>
                  <a:pt x="3563124" y="857047"/>
                </a:lnTo>
                <a:lnTo>
                  <a:pt x="3550795" y="857047"/>
                </a:lnTo>
                <a:lnTo>
                  <a:pt x="3508932" y="857047"/>
                </a:lnTo>
                <a:cubicBezTo>
                  <a:pt x="3508932" y="857047"/>
                  <a:pt x="3508932" y="857047"/>
                  <a:pt x="3483683" y="857047"/>
                </a:cubicBezTo>
                <a:lnTo>
                  <a:pt x="3464491" y="857047"/>
                </a:lnTo>
                <a:lnTo>
                  <a:pt x="3452740" y="857047"/>
                </a:lnTo>
                <a:lnTo>
                  <a:pt x="3423719" y="857047"/>
                </a:lnTo>
                <a:lnTo>
                  <a:pt x="3370481" y="857047"/>
                </a:lnTo>
                <a:lnTo>
                  <a:pt x="3306946" y="857047"/>
                </a:lnTo>
                <a:lnTo>
                  <a:pt x="3147208" y="857047"/>
                </a:lnTo>
                <a:lnTo>
                  <a:pt x="3114429" y="857047"/>
                </a:lnTo>
                <a:lnTo>
                  <a:pt x="2960658" y="857047"/>
                </a:lnTo>
                <a:lnTo>
                  <a:pt x="2827230" y="857047"/>
                </a:lnTo>
                <a:lnTo>
                  <a:pt x="2712413" y="857047"/>
                </a:lnTo>
                <a:lnTo>
                  <a:pt x="2680242" y="857047"/>
                </a:lnTo>
                <a:lnTo>
                  <a:pt x="2603835" y="857047"/>
                </a:lnTo>
                <a:lnTo>
                  <a:pt x="2455042" y="857047"/>
                </a:lnTo>
                <a:lnTo>
                  <a:pt x="2426415" y="857047"/>
                </a:lnTo>
                <a:lnTo>
                  <a:pt x="2209736" y="857047"/>
                </a:lnTo>
                <a:lnTo>
                  <a:pt x="1893047" y="857047"/>
                </a:lnTo>
                <a:cubicBezTo>
                  <a:pt x="1893047" y="857047"/>
                  <a:pt x="1893047" y="857047"/>
                  <a:pt x="1885034" y="857047"/>
                </a:cubicBezTo>
                <a:lnTo>
                  <a:pt x="1843786" y="857047"/>
                </a:lnTo>
                <a:lnTo>
                  <a:pt x="1828944" y="857047"/>
                </a:lnTo>
                <a:cubicBezTo>
                  <a:pt x="1764840" y="857047"/>
                  <a:pt x="1636634" y="857047"/>
                  <a:pt x="1380221" y="857047"/>
                </a:cubicBezTo>
                <a:lnTo>
                  <a:pt x="1333065" y="857047"/>
                </a:lnTo>
                <a:cubicBezTo>
                  <a:pt x="1136016" y="857047"/>
                  <a:pt x="910816" y="857047"/>
                  <a:pt x="653445" y="857047"/>
                </a:cubicBezTo>
                <a:cubicBezTo>
                  <a:pt x="653445" y="857047"/>
                  <a:pt x="653445" y="857047"/>
                  <a:pt x="0" y="857047"/>
                </a:cubicBezTo>
                <a:cubicBezTo>
                  <a:pt x="0" y="857047"/>
                  <a:pt x="0" y="857047"/>
                  <a:pt x="0" y="0"/>
                </a:cubicBez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11" name="Subtitle 2">
            <a:extLst>
              <a:ext uri="{FF2B5EF4-FFF2-40B4-BE49-F238E27FC236}">
                <a16:creationId xmlns:a16="http://schemas.microsoft.com/office/drawing/2014/main" id="{0283C7C1-E189-B0D0-C7DF-1E4334F23582}"/>
              </a:ext>
            </a:extLst>
          </p:cNvPr>
          <p:cNvSpPr txBox="1">
            <a:spLocks/>
          </p:cNvSpPr>
          <p:nvPr/>
        </p:nvSpPr>
        <p:spPr>
          <a:xfrm>
            <a:off x="6111241" y="1387675"/>
            <a:ext cx="5966459" cy="2704784"/>
          </a:xfrm>
          <a:prstGeom prst="rect">
            <a:avLst/>
          </a:prstGeom>
        </p:spPr>
        <p:txBody>
          <a:bodyPr vert="horz" lIns="91440" tIns="45720" rIns="91440" bIns="45720" rtlCol="0" anchor="ct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600" b="1" dirty="0">
                <a:solidFill>
                  <a:srgbClr val="FEFFFF"/>
                </a:solidFill>
                <a:latin typeface="Times New Roman" panose="02020603050405020304" pitchFamily="18" charset="0"/>
                <a:cs typeface="Times New Roman" panose="02020603050405020304" pitchFamily="18" charset="0"/>
              </a:rPr>
              <a:t>   </a:t>
            </a:r>
            <a:r>
              <a:rPr lang="en-US" sz="6200" b="1" dirty="0">
                <a:solidFill>
                  <a:srgbClr val="FF0000"/>
                </a:solidFill>
                <a:latin typeface="Times New Roman" panose="02020603050405020304" pitchFamily="18" charset="0"/>
                <a:cs typeface="Times New Roman" panose="02020603050405020304" pitchFamily="18" charset="0"/>
              </a:rPr>
              <a:t>Module 5</a:t>
            </a:r>
          </a:p>
          <a:p>
            <a:pPr marL="0" indent="0" algn="ctr">
              <a:buNone/>
            </a:pPr>
            <a:r>
              <a:rPr lang="en-US" sz="5700" b="1" dirty="0">
                <a:solidFill>
                  <a:srgbClr val="FF0000"/>
                </a:solidFill>
                <a:latin typeface="Times New Roman" panose="02020603050405020304" pitchFamily="18" charset="0"/>
                <a:cs typeface="Times New Roman" panose="02020603050405020304" pitchFamily="18" charset="0"/>
              </a:rPr>
              <a:t>Cloud Programming and Software Environments</a:t>
            </a:r>
          </a:p>
        </p:txBody>
      </p:sp>
      <p:pic>
        <p:nvPicPr>
          <p:cNvPr id="12" name="image1.png">
            <a:extLst>
              <a:ext uri="{FF2B5EF4-FFF2-40B4-BE49-F238E27FC236}">
                <a16:creationId xmlns:a16="http://schemas.microsoft.com/office/drawing/2014/main" id="{1D5EE708-2F1A-ECA3-69E7-8271B2CF333E}"/>
              </a:ext>
            </a:extLst>
          </p:cNvPr>
          <p:cNvPicPr/>
          <p:nvPr/>
        </p:nvPicPr>
        <p:blipFill>
          <a:blip r:embed="rId3"/>
          <a:srcRect/>
          <a:stretch>
            <a:fillRect/>
          </a:stretch>
        </p:blipFill>
        <p:spPr>
          <a:xfrm>
            <a:off x="7478486" y="4800600"/>
            <a:ext cx="3505877" cy="1814313"/>
          </a:xfrm>
          <a:prstGeom prst="rect">
            <a:avLst/>
          </a:prstGeom>
          <a:ln/>
        </p:spPr>
      </p:pic>
      <p:sp>
        <p:nvSpPr>
          <p:cNvPr id="13" name="Subtitle 2">
            <a:extLst>
              <a:ext uri="{FF2B5EF4-FFF2-40B4-BE49-F238E27FC236}">
                <a16:creationId xmlns:a16="http://schemas.microsoft.com/office/drawing/2014/main" id="{DF558C2C-DEDB-C5D8-5D9F-9F4449F8BBEA}"/>
              </a:ext>
            </a:extLst>
          </p:cNvPr>
          <p:cNvSpPr txBox="1">
            <a:spLocks/>
          </p:cNvSpPr>
          <p:nvPr/>
        </p:nvSpPr>
        <p:spPr>
          <a:xfrm>
            <a:off x="317432" y="5201587"/>
            <a:ext cx="6246342" cy="606793"/>
          </a:xfrm>
          <a:prstGeom prst="rect">
            <a:avLst/>
          </a:prstGeom>
        </p:spPr>
        <p:txBody>
          <a:bodyPr vert="horz" lIns="91440" tIns="45720" rIns="91440" bIns="45720" rtlCol="0" anchor="ctr">
            <a:normAutofit fontScale="55000" lnSpcReduction="20000"/>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n-US" sz="1600" b="1" dirty="0">
                <a:solidFill>
                  <a:srgbClr val="FEFFFF"/>
                </a:solidFill>
                <a:latin typeface="Times New Roman" panose="02020603050405020304" pitchFamily="18" charset="0"/>
                <a:cs typeface="Times New Roman" panose="02020603050405020304" pitchFamily="18" charset="0"/>
              </a:rPr>
              <a:t>   </a:t>
            </a:r>
            <a:r>
              <a:rPr lang="en-US" sz="7000" b="1" dirty="0">
                <a:solidFill>
                  <a:srgbClr val="FFFF00"/>
                </a:solidFill>
                <a:latin typeface="Times New Roman" panose="02020603050405020304" pitchFamily="18" charset="0"/>
                <a:cs typeface="Times New Roman" panose="02020603050405020304" pitchFamily="18" charset="0"/>
              </a:rPr>
              <a:t>Department of ISE</a:t>
            </a:r>
            <a:endParaRPr lang="en-US" sz="41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0303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700"/>
                                        <p:tgtEl>
                                          <p:spTgt spid="8"/>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700"/>
                                        <p:tgtEl>
                                          <p:spTgt spid="11">
                                            <p:txEl>
                                              <p:pRg st="0" end="0"/>
                                            </p:txEl>
                                          </p:spTgt>
                                        </p:tgtEl>
                                      </p:cBhvr>
                                    </p:animEffect>
                                  </p:childTnLst>
                                </p:cTn>
                              </p:par>
                              <p:par>
                                <p:cTn id="11" presetID="10" presetClass="entr" presetSubtype="0" fill="hold" grpId="0" nodeType="withEffect">
                                  <p:stCondLst>
                                    <p:cond delay="1500"/>
                                  </p:stCondLst>
                                  <p:iterate>
                                    <p:tmPct val="10000"/>
                                  </p:iterate>
                                  <p:childTnLst>
                                    <p:set>
                                      <p:cBhvr>
                                        <p:cTn id="12" dur="1" fill="hold">
                                          <p:stCondLst>
                                            <p:cond delay="0"/>
                                          </p:stCondLst>
                                        </p:cTn>
                                        <p:tgtEl>
                                          <p:spTgt spid="13">
                                            <p:txEl>
                                              <p:pRg st="0" end="0"/>
                                            </p:txEl>
                                          </p:spTgt>
                                        </p:tgtEl>
                                        <p:attrNameLst>
                                          <p:attrName>style.visibility</p:attrName>
                                        </p:attrNameLst>
                                      </p:cBhvr>
                                      <p:to>
                                        <p:strVal val="visible"/>
                                      </p:to>
                                    </p:set>
                                    <p:animEffect transition="in" filter="fade">
                                      <p:cBhvr>
                                        <p:cTn id="13" dur="7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build="p"/>
      <p:bldP spid="1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99D1E-BF80-50FB-EB9F-066841BBE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E4D2D-B4C6-5C08-0C7A-AC09F2132DB8}"/>
              </a:ext>
            </a:extLst>
          </p:cNvPr>
          <p:cNvSpPr>
            <a:spLocks noGrp="1"/>
          </p:cNvSpPr>
          <p:nvPr>
            <p:ph type="title"/>
          </p:nvPr>
        </p:nvSpPr>
        <p:spPr>
          <a:xfrm>
            <a:off x="609600" y="300265"/>
            <a:ext cx="10972800" cy="622191"/>
          </a:xfrm>
        </p:spPr>
        <p:txBody>
          <a:bodyPr>
            <a:normAutofit fontScale="90000"/>
          </a:bodyPr>
          <a:lstStyle/>
          <a:p>
            <a:pPr algn="ctr"/>
            <a:r>
              <a:rPr lang="en-US" altLang="en-US" b="1" dirty="0">
                <a:solidFill>
                  <a:srgbClr val="FF0000"/>
                </a:solidFill>
                <a:latin typeface="Times New Roman" panose="02020603050405020304" charset="0"/>
                <a:cs typeface="Times New Roman" panose="02020603050405020304" charset="0"/>
              </a:rPr>
              <a:t> Running a Job in Hadoop</a:t>
            </a:r>
            <a:endParaRPr lang="en-IN" altLang="en-US" b="1" dirty="0">
              <a:solidFill>
                <a:srgbClr val="FF0000"/>
              </a:solidFill>
              <a:latin typeface="Times New Roman" panose="02020603050405020304" charset="0"/>
              <a:cs typeface="Times New Roman" panose="02020603050405020304" charset="0"/>
            </a:endParaRPr>
          </a:p>
        </p:txBody>
      </p:sp>
      <p:sp>
        <p:nvSpPr>
          <p:cNvPr id="5" name="Content Placeholder 4">
            <a:extLst>
              <a:ext uri="{FF2B5EF4-FFF2-40B4-BE49-F238E27FC236}">
                <a16:creationId xmlns:a16="http://schemas.microsoft.com/office/drawing/2014/main" id="{66E7466D-EDFA-41C6-86A7-C5D3156831A9}"/>
              </a:ext>
            </a:extLst>
          </p:cNvPr>
          <p:cNvSpPr>
            <a:spLocks noGrp="1"/>
          </p:cNvSpPr>
          <p:nvPr>
            <p:ph idx="1"/>
          </p:nvPr>
        </p:nvSpPr>
        <p:spPr>
          <a:xfrm>
            <a:off x="572494" y="1414224"/>
            <a:ext cx="11290852" cy="4639335"/>
          </a:xfrm>
        </p:spPr>
        <p:txBody>
          <a:bodyPr>
            <a:normAutofit/>
          </a:bodyPr>
          <a:lstStyle/>
          <a:p>
            <a:pPr algn="just"/>
            <a:r>
              <a:rPr lang="en-US" b="1" dirty="0">
                <a:solidFill>
                  <a:schemeClr val="accent6">
                    <a:lumMod val="50000"/>
                  </a:schemeClr>
                </a:solidFill>
                <a:latin typeface="Times New Roman" panose="02020603050405020304" pitchFamily="18" charset="0"/>
                <a:cs typeface="Times New Roman" panose="02020603050405020304" pitchFamily="18" charset="0"/>
              </a:rPr>
              <a:t>Job Submission</a:t>
            </a:r>
            <a:r>
              <a:rPr lang="en-US" dirty="0">
                <a:solidFill>
                  <a:srgbClr val="002060"/>
                </a:solidFill>
                <a:latin typeface="Times New Roman" panose="02020603050405020304" pitchFamily="18" charset="0"/>
                <a:cs typeface="Times New Roman" panose="02020603050405020304" pitchFamily="18" charset="0"/>
              </a:rPr>
              <a:t> </a:t>
            </a:r>
          </a:p>
          <a:p>
            <a:pPr lvl="1" algn="just"/>
            <a:r>
              <a:rPr lang="en-US" dirty="0">
                <a:solidFill>
                  <a:srgbClr val="002060"/>
                </a:solidFill>
                <a:latin typeface="Times New Roman" panose="02020603050405020304" pitchFamily="18" charset="0"/>
                <a:cs typeface="Times New Roman" panose="02020603050405020304" pitchFamily="18" charset="0"/>
              </a:rPr>
              <a:t>Each job is submitted from a user node to the </a:t>
            </a:r>
            <a:r>
              <a:rPr lang="en-US" b="1" dirty="0" err="1">
                <a:solidFill>
                  <a:schemeClr val="accent2">
                    <a:lumMod val="75000"/>
                  </a:schemeClr>
                </a:solidFill>
                <a:latin typeface="Times New Roman" panose="02020603050405020304" pitchFamily="18" charset="0"/>
                <a:cs typeface="Times New Roman" panose="02020603050405020304" pitchFamily="18" charset="0"/>
              </a:rPr>
              <a:t>JobTracker</a:t>
            </a:r>
            <a:r>
              <a:rPr lang="en-US" dirty="0">
                <a:solidFill>
                  <a:srgbClr val="002060"/>
                </a:solidFill>
                <a:latin typeface="Times New Roman" panose="02020603050405020304" pitchFamily="18" charset="0"/>
                <a:cs typeface="Times New Roman" panose="02020603050405020304" pitchFamily="18" charset="0"/>
              </a:rPr>
              <a:t> node that might be situated in a different node within the cluster through the following procedure:</a:t>
            </a:r>
          </a:p>
          <a:p>
            <a:pPr lvl="1" algn="just"/>
            <a:r>
              <a:rPr lang="en-US" dirty="0">
                <a:solidFill>
                  <a:srgbClr val="002060"/>
                </a:solidFill>
                <a:latin typeface="Times New Roman" panose="02020603050405020304" pitchFamily="18" charset="0"/>
                <a:cs typeface="Times New Roman" panose="02020603050405020304" pitchFamily="18" charset="0"/>
              </a:rPr>
              <a:t>A user node asks for a new job ID from the </a:t>
            </a:r>
            <a:r>
              <a:rPr lang="en-US" b="1" dirty="0" err="1">
                <a:solidFill>
                  <a:schemeClr val="accent2">
                    <a:lumMod val="75000"/>
                  </a:schemeClr>
                </a:solidFill>
                <a:latin typeface="Times New Roman" panose="02020603050405020304" pitchFamily="18" charset="0"/>
                <a:cs typeface="Times New Roman" panose="02020603050405020304" pitchFamily="18" charset="0"/>
              </a:rPr>
              <a:t>JobTracker</a:t>
            </a:r>
            <a:r>
              <a:rPr lang="en-US" dirty="0">
                <a:solidFill>
                  <a:srgbClr val="002060"/>
                </a:solidFill>
                <a:latin typeface="Times New Roman" panose="02020603050405020304" pitchFamily="18" charset="0"/>
                <a:cs typeface="Times New Roman" panose="02020603050405020304" pitchFamily="18" charset="0"/>
              </a:rPr>
              <a:t> and computes input file splits.</a:t>
            </a:r>
          </a:p>
          <a:p>
            <a:pPr lvl="1" algn="just"/>
            <a:r>
              <a:rPr lang="en-US" dirty="0">
                <a:solidFill>
                  <a:srgbClr val="002060"/>
                </a:solidFill>
                <a:latin typeface="Times New Roman" panose="02020603050405020304" pitchFamily="18" charset="0"/>
                <a:cs typeface="Times New Roman" panose="02020603050405020304" pitchFamily="18" charset="0"/>
              </a:rPr>
              <a:t>The user node copies some resources, such as the job’s JAR file, configuration file, and computed input splits, to the </a:t>
            </a:r>
            <a:r>
              <a:rPr lang="en-US" b="1" dirty="0" err="1">
                <a:solidFill>
                  <a:schemeClr val="accent2">
                    <a:lumMod val="75000"/>
                  </a:schemeClr>
                </a:solidFill>
                <a:latin typeface="Times New Roman" panose="02020603050405020304" pitchFamily="18" charset="0"/>
                <a:cs typeface="Times New Roman" panose="02020603050405020304" pitchFamily="18" charset="0"/>
              </a:rPr>
              <a:t>JobTracker</a:t>
            </a:r>
            <a:r>
              <a:rPr lang="en-US" dirty="0" err="1">
                <a:solidFill>
                  <a:srgbClr val="002060"/>
                </a:solidFill>
                <a:latin typeface="Times New Roman" panose="02020603050405020304" pitchFamily="18" charset="0"/>
                <a:cs typeface="Times New Roman" panose="02020603050405020304" pitchFamily="18" charset="0"/>
              </a:rPr>
              <a:t>’s</a:t>
            </a:r>
            <a:r>
              <a:rPr lang="en-US" dirty="0">
                <a:solidFill>
                  <a:srgbClr val="002060"/>
                </a:solidFill>
                <a:latin typeface="Times New Roman" panose="02020603050405020304" pitchFamily="18" charset="0"/>
                <a:cs typeface="Times New Roman" panose="02020603050405020304" pitchFamily="18" charset="0"/>
              </a:rPr>
              <a:t> file system.</a:t>
            </a:r>
          </a:p>
          <a:p>
            <a:pPr lvl="1" algn="just"/>
            <a:r>
              <a:rPr lang="en-US" dirty="0">
                <a:solidFill>
                  <a:srgbClr val="002060"/>
                </a:solidFill>
                <a:latin typeface="Times New Roman" panose="02020603050405020304" pitchFamily="18" charset="0"/>
                <a:cs typeface="Times New Roman" panose="02020603050405020304" pitchFamily="18" charset="0"/>
              </a:rPr>
              <a:t>The user node submits the job to the </a:t>
            </a:r>
            <a:r>
              <a:rPr lang="en-US" b="1" dirty="0" err="1">
                <a:solidFill>
                  <a:schemeClr val="accent2">
                    <a:lumMod val="75000"/>
                  </a:schemeClr>
                </a:solidFill>
                <a:latin typeface="Times New Roman" panose="02020603050405020304" pitchFamily="18" charset="0"/>
                <a:cs typeface="Times New Roman" panose="02020603050405020304" pitchFamily="18" charset="0"/>
              </a:rPr>
              <a:t>JobTracker</a:t>
            </a:r>
            <a:r>
              <a:rPr lang="en-US" b="1" dirty="0">
                <a:solidFill>
                  <a:schemeClr val="accent2">
                    <a:lumMod val="75000"/>
                  </a:schemeClr>
                </a:solidFill>
                <a:latin typeface="Times New Roman" panose="02020603050405020304" pitchFamily="18" charset="0"/>
                <a:cs typeface="Times New Roman" panose="02020603050405020304" pitchFamily="18" charset="0"/>
              </a:rPr>
              <a:t> </a:t>
            </a:r>
            <a:r>
              <a:rPr lang="en-US" dirty="0">
                <a:solidFill>
                  <a:srgbClr val="002060"/>
                </a:solidFill>
                <a:latin typeface="Times New Roman" panose="02020603050405020304" pitchFamily="18" charset="0"/>
                <a:cs typeface="Times New Roman" panose="02020603050405020304" pitchFamily="18" charset="0"/>
              </a:rPr>
              <a:t>by calling the </a:t>
            </a:r>
            <a:r>
              <a:rPr lang="en-US" b="1" i="1" dirty="0" err="1">
                <a:solidFill>
                  <a:schemeClr val="accent4">
                    <a:lumMod val="50000"/>
                  </a:schemeClr>
                </a:solidFill>
                <a:latin typeface="Times New Roman" panose="02020603050405020304" pitchFamily="18" charset="0"/>
                <a:cs typeface="Times New Roman" panose="02020603050405020304" pitchFamily="18" charset="0"/>
              </a:rPr>
              <a:t>submitJob</a:t>
            </a:r>
            <a:r>
              <a:rPr lang="en-US" b="1" i="1" dirty="0">
                <a:solidFill>
                  <a:schemeClr val="accent4">
                    <a:lumMod val="50000"/>
                  </a:schemeClr>
                </a:solidFill>
                <a:latin typeface="Times New Roman" panose="02020603050405020304" pitchFamily="18" charset="0"/>
                <a:cs typeface="Times New Roman" panose="02020603050405020304" pitchFamily="18" charset="0"/>
              </a:rPr>
              <a:t>()</a:t>
            </a:r>
            <a:r>
              <a:rPr lang="en-US" dirty="0">
                <a:solidFill>
                  <a:srgbClr val="002060"/>
                </a:solidFill>
                <a:latin typeface="Times New Roman" panose="02020603050405020304" pitchFamily="18" charset="0"/>
                <a:cs typeface="Times New Roman" panose="02020603050405020304" pitchFamily="18" charset="0"/>
              </a:rPr>
              <a:t> function.</a:t>
            </a:r>
          </a:p>
        </p:txBody>
      </p:sp>
    </p:spTree>
    <p:extLst>
      <p:ext uri="{BB962C8B-B14F-4D97-AF65-F5344CB8AC3E}">
        <p14:creationId xmlns:p14="http://schemas.microsoft.com/office/powerpoint/2010/main" val="3952218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99D1E-BF80-50FB-EB9F-066841BBE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E4D2D-B4C6-5C08-0C7A-AC09F2132DB8}"/>
              </a:ext>
            </a:extLst>
          </p:cNvPr>
          <p:cNvSpPr>
            <a:spLocks noGrp="1"/>
          </p:cNvSpPr>
          <p:nvPr>
            <p:ph type="title"/>
          </p:nvPr>
        </p:nvSpPr>
        <p:spPr>
          <a:xfrm>
            <a:off x="609600" y="172940"/>
            <a:ext cx="10972800" cy="622191"/>
          </a:xfrm>
        </p:spPr>
        <p:txBody>
          <a:bodyPr>
            <a:normAutofit fontScale="90000"/>
          </a:bodyPr>
          <a:lstStyle/>
          <a:p>
            <a:pPr algn="ctr"/>
            <a:r>
              <a:rPr lang="en-US" altLang="en-US" b="1" dirty="0">
                <a:solidFill>
                  <a:srgbClr val="FF0000"/>
                </a:solidFill>
                <a:latin typeface="Times New Roman" panose="02020603050405020304" charset="0"/>
                <a:cs typeface="Times New Roman" panose="02020603050405020304" charset="0"/>
              </a:rPr>
              <a:t> Running a Job in Hadoop</a:t>
            </a:r>
            <a:endParaRPr lang="en-IN" altLang="en-US" b="1" dirty="0">
              <a:solidFill>
                <a:srgbClr val="FF0000"/>
              </a:solidFill>
              <a:latin typeface="Times New Roman" panose="02020603050405020304" charset="0"/>
              <a:cs typeface="Times New Roman" panose="02020603050405020304" charset="0"/>
            </a:endParaRPr>
          </a:p>
        </p:txBody>
      </p:sp>
      <p:sp>
        <p:nvSpPr>
          <p:cNvPr id="5" name="Content Placeholder 4">
            <a:extLst>
              <a:ext uri="{FF2B5EF4-FFF2-40B4-BE49-F238E27FC236}">
                <a16:creationId xmlns:a16="http://schemas.microsoft.com/office/drawing/2014/main" id="{66E7466D-EDFA-41C6-86A7-C5D3156831A9}"/>
              </a:ext>
            </a:extLst>
          </p:cNvPr>
          <p:cNvSpPr>
            <a:spLocks noGrp="1"/>
          </p:cNvSpPr>
          <p:nvPr>
            <p:ph idx="1"/>
          </p:nvPr>
        </p:nvSpPr>
        <p:spPr>
          <a:xfrm>
            <a:off x="572494" y="985962"/>
            <a:ext cx="11290852" cy="5699098"/>
          </a:xfrm>
        </p:spPr>
        <p:txBody>
          <a:bodyPr>
            <a:normAutofit/>
          </a:bodyPr>
          <a:lstStyle/>
          <a:p>
            <a:pPr algn="just"/>
            <a:r>
              <a:rPr lang="en-US" sz="2400" b="1" dirty="0">
                <a:solidFill>
                  <a:schemeClr val="accent6">
                    <a:lumMod val="50000"/>
                  </a:schemeClr>
                </a:solidFill>
                <a:latin typeface="Times New Roman" panose="02020603050405020304" pitchFamily="18" charset="0"/>
                <a:cs typeface="Times New Roman" panose="02020603050405020304" pitchFamily="18" charset="0"/>
              </a:rPr>
              <a:t>Task assignment</a:t>
            </a:r>
          </a:p>
          <a:p>
            <a:pPr lvl="1" algn="just"/>
            <a:r>
              <a:rPr lang="en-US" sz="2000" dirty="0">
                <a:solidFill>
                  <a:srgbClr val="002060"/>
                </a:solidFill>
                <a:latin typeface="Times New Roman" panose="02020603050405020304" pitchFamily="18" charset="0"/>
                <a:cs typeface="Times New Roman" panose="02020603050405020304" pitchFamily="18" charset="0"/>
              </a:rPr>
              <a:t>The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JobTracker</a:t>
            </a:r>
            <a:r>
              <a:rPr lang="en-US" sz="2000" b="1" dirty="0">
                <a:solidFill>
                  <a:schemeClr val="accent2">
                    <a:lumMod val="75000"/>
                  </a:schemeClr>
                </a:solidFill>
                <a:latin typeface="Times New Roman" panose="02020603050405020304" pitchFamily="18" charset="0"/>
                <a:cs typeface="Times New Roman" panose="02020603050405020304" pitchFamily="18" charset="0"/>
              </a:rPr>
              <a:t> </a:t>
            </a:r>
            <a:r>
              <a:rPr lang="en-US" sz="2000" dirty="0">
                <a:solidFill>
                  <a:srgbClr val="002060"/>
                </a:solidFill>
                <a:latin typeface="Times New Roman" panose="02020603050405020304" pitchFamily="18" charset="0"/>
                <a:cs typeface="Times New Roman" panose="02020603050405020304" pitchFamily="18" charset="0"/>
              </a:rPr>
              <a:t>creates one map task for each computed input split by the user node and assigns the map tasks to the execution slots of the </a:t>
            </a:r>
            <a:r>
              <a:rPr lang="en-US" sz="2000" dirty="0" err="1">
                <a:solidFill>
                  <a:srgbClr val="002060"/>
                </a:solidFill>
                <a:latin typeface="Times New Roman" panose="02020603050405020304" pitchFamily="18" charset="0"/>
                <a:cs typeface="Times New Roman" panose="02020603050405020304" pitchFamily="18" charset="0"/>
              </a:rPr>
              <a:t>TaskTrackers</a:t>
            </a:r>
            <a:r>
              <a:rPr lang="en-US" sz="2000" dirty="0">
                <a:solidFill>
                  <a:srgbClr val="002060"/>
                </a:solidFill>
                <a:latin typeface="Times New Roman" panose="02020603050405020304" pitchFamily="18" charset="0"/>
                <a:cs typeface="Times New Roman" panose="02020603050405020304" pitchFamily="18" charset="0"/>
              </a:rPr>
              <a:t>.</a:t>
            </a:r>
          </a:p>
          <a:p>
            <a:pPr lvl="1" algn="just"/>
            <a:r>
              <a:rPr lang="en-US" sz="2000" dirty="0">
                <a:solidFill>
                  <a:srgbClr val="002060"/>
                </a:solidFill>
                <a:latin typeface="Times New Roman" panose="02020603050405020304" pitchFamily="18" charset="0"/>
                <a:cs typeface="Times New Roman" panose="02020603050405020304" pitchFamily="18" charset="0"/>
              </a:rPr>
              <a:t>The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JobTracker</a:t>
            </a:r>
            <a:r>
              <a:rPr lang="en-US" sz="2000" dirty="0">
                <a:solidFill>
                  <a:srgbClr val="002060"/>
                </a:solidFill>
                <a:latin typeface="Times New Roman" panose="02020603050405020304" pitchFamily="18" charset="0"/>
                <a:cs typeface="Times New Roman" panose="02020603050405020304" pitchFamily="18" charset="0"/>
              </a:rPr>
              <a:t> considers the localization of the data when assigning the map tasks to the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TaskTrackers</a:t>
            </a:r>
            <a:r>
              <a:rPr lang="en-US" sz="2000" b="1" dirty="0">
                <a:solidFill>
                  <a:schemeClr val="accent2">
                    <a:lumMod val="75000"/>
                  </a:schemeClr>
                </a:solidFill>
                <a:latin typeface="Times New Roman" panose="02020603050405020304" pitchFamily="18" charset="0"/>
                <a:cs typeface="Times New Roman" panose="02020603050405020304" pitchFamily="18" charset="0"/>
              </a:rPr>
              <a:t>.</a:t>
            </a:r>
          </a:p>
          <a:p>
            <a:pPr lvl="1" algn="just"/>
            <a:r>
              <a:rPr lang="en-US" sz="2000" dirty="0">
                <a:solidFill>
                  <a:srgbClr val="002060"/>
                </a:solidFill>
                <a:latin typeface="Times New Roman" panose="02020603050405020304" pitchFamily="18" charset="0"/>
                <a:cs typeface="Times New Roman" panose="02020603050405020304" pitchFamily="18" charset="0"/>
              </a:rPr>
              <a:t>The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JobTracker</a:t>
            </a:r>
            <a:r>
              <a:rPr lang="en-US" sz="2000" dirty="0">
                <a:solidFill>
                  <a:srgbClr val="002060"/>
                </a:solidFill>
                <a:latin typeface="Times New Roman" panose="02020603050405020304" pitchFamily="18" charset="0"/>
                <a:cs typeface="Times New Roman" panose="02020603050405020304" pitchFamily="18" charset="0"/>
              </a:rPr>
              <a:t> also creates reduce tasks and assigns them to the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TaskTrackers</a:t>
            </a:r>
            <a:r>
              <a:rPr lang="en-US" sz="2000" b="1" dirty="0">
                <a:solidFill>
                  <a:schemeClr val="accent2">
                    <a:lumMod val="75000"/>
                  </a:schemeClr>
                </a:solidFill>
                <a:latin typeface="Times New Roman" panose="02020603050405020304" pitchFamily="18" charset="0"/>
                <a:cs typeface="Times New Roman" panose="02020603050405020304" pitchFamily="18" charset="0"/>
              </a:rPr>
              <a:t>.</a:t>
            </a:r>
          </a:p>
          <a:p>
            <a:pPr lvl="1" algn="just"/>
            <a:r>
              <a:rPr lang="en-US" sz="2000" dirty="0">
                <a:solidFill>
                  <a:srgbClr val="002060"/>
                </a:solidFill>
                <a:latin typeface="Times New Roman" panose="02020603050405020304" pitchFamily="18" charset="0"/>
                <a:cs typeface="Times New Roman" panose="02020603050405020304" pitchFamily="18" charset="0"/>
              </a:rPr>
              <a:t>The number of reduce tasks is predetermined by the user, and there is no locality consideration in assigning them.</a:t>
            </a:r>
          </a:p>
          <a:p>
            <a:pPr algn="just"/>
            <a:r>
              <a:rPr lang="en-US" sz="2400" b="1" dirty="0">
                <a:solidFill>
                  <a:schemeClr val="accent6">
                    <a:lumMod val="50000"/>
                  </a:schemeClr>
                </a:solidFill>
                <a:latin typeface="Times New Roman" panose="02020603050405020304" pitchFamily="18" charset="0"/>
                <a:cs typeface="Times New Roman" panose="02020603050405020304" pitchFamily="18" charset="0"/>
              </a:rPr>
              <a:t>Task execution </a:t>
            </a:r>
            <a:r>
              <a:rPr lang="en-US" sz="2400" dirty="0">
                <a:solidFill>
                  <a:srgbClr val="002060"/>
                </a:solidFill>
                <a:latin typeface="Times New Roman" panose="02020603050405020304" pitchFamily="18" charset="0"/>
                <a:cs typeface="Times New Roman" panose="02020603050405020304" pitchFamily="18" charset="0"/>
              </a:rPr>
              <a:t>The control flow to execute a task (either map or reduce) starts inside the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TaskTracker</a:t>
            </a:r>
            <a:r>
              <a:rPr lang="en-US" sz="2400" dirty="0">
                <a:solidFill>
                  <a:srgbClr val="002060"/>
                </a:solidFill>
                <a:latin typeface="Times New Roman" panose="02020603050405020304" pitchFamily="18" charset="0"/>
                <a:cs typeface="Times New Roman" panose="02020603050405020304" pitchFamily="18" charset="0"/>
              </a:rPr>
              <a:t> by copying the job JAR file to its file system. Instructions inside the job JAR file are executed after launching a Java Virtual Machine (JVM) to run its map or reduce task.</a:t>
            </a:r>
          </a:p>
          <a:p>
            <a:pPr algn="just"/>
            <a:r>
              <a:rPr lang="en-US" sz="2400" b="1" dirty="0">
                <a:solidFill>
                  <a:schemeClr val="accent6">
                    <a:lumMod val="50000"/>
                  </a:schemeClr>
                </a:solidFill>
                <a:latin typeface="Times New Roman" panose="02020603050405020304" pitchFamily="18" charset="0"/>
                <a:cs typeface="Times New Roman" panose="02020603050405020304" pitchFamily="18" charset="0"/>
              </a:rPr>
              <a:t>Task running check </a:t>
            </a:r>
            <a:r>
              <a:rPr lang="en-US" sz="2400" dirty="0">
                <a:solidFill>
                  <a:srgbClr val="002060"/>
                </a:solidFill>
                <a:latin typeface="Times New Roman" panose="02020603050405020304" pitchFamily="18" charset="0"/>
                <a:cs typeface="Times New Roman" panose="02020603050405020304" pitchFamily="18" charset="0"/>
              </a:rPr>
              <a:t>A task running check is performed by receiving periodic heartbeat messages to the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JobTracker</a:t>
            </a:r>
            <a:r>
              <a:rPr lang="en-US" sz="2400" dirty="0">
                <a:solidFill>
                  <a:srgbClr val="002060"/>
                </a:solidFill>
                <a:latin typeface="Times New Roman" panose="02020603050405020304" pitchFamily="18" charset="0"/>
                <a:cs typeface="Times New Roman" panose="02020603050405020304" pitchFamily="18" charset="0"/>
              </a:rPr>
              <a:t> from the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TaskTrackers</a:t>
            </a:r>
            <a:r>
              <a:rPr lang="en-US" sz="2400" dirty="0">
                <a:solidFill>
                  <a:srgbClr val="002060"/>
                </a:solidFill>
                <a:latin typeface="Times New Roman" panose="02020603050405020304" pitchFamily="18" charset="0"/>
                <a:cs typeface="Times New Roman" panose="02020603050405020304" pitchFamily="18" charset="0"/>
              </a:rPr>
              <a:t>. Each heartbeat notifies the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JobTracker</a:t>
            </a:r>
            <a:r>
              <a:rPr lang="en-US" sz="2400" dirty="0">
                <a:solidFill>
                  <a:srgbClr val="002060"/>
                </a:solidFill>
                <a:latin typeface="Times New Roman" panose="02020603050405020304" pitchFamily="18" charset="0"/>
                <a:cs typeface="Times New Roman" panose="02020603050405020304" pitchFamily="18" charset="0"/>
              </a:rPr>
              <a:t> that the sending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TaskTracker</a:t>
            </a:r>
            <a:r>
              <a:rPr lang="en-US" sz="2400" dirty="0">
                <a:solidFill>
                  <a:srgbClr val="002060"/>
                </a:solidFill>
                <a:latin typeface="Times New Roman" panose="02020603050405020304" pitchFamily="18" charset="0"/>
                <a:cs typeface="Times New Roman" panose="02020603050405020304" pitchFamily="18" charset="0"/>
              </a:rPr>
              <a:t> is alive, and whether the sending </a:t>
            </a:r>
            <a:r>
              <a:rPr lang="en-US" sz="2000" b="1" dirty="0" err="1">
                <a:solidFill>
                  <a:schemeClr val="accent2">
                    <a:lumMod val="75000"/>
                  </a:schemeClr>
                </a:solidFill>
                <a:latin typeface="Times New Roman" panose="02020603050405020304" pitchFamily="18" charset="0"/>
                <a:cs typeface="Times New Roman" panose="02020603050405020304" pitchFamily="18" charset="0"/>
              </a:rPr>
              <a:t>TaskTracker</a:t>
            </a:r>
            <a:r>
              <a:rPr lang="en-US" sz="2000" b="1" dirty="0">
                <a:solidFill>
                  <a:schemeClr val="accent2">
                    <a:lumMod val="75000"/>
                  </a:schemeClr>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is ready to run a new task.</a:t>
            </a:r>
          </a:p>
        </p:txBody>
      </p:sp>
    </p:spTree>
    <p:extLst>
      <p:ext uri="{BB962C8B-B14F-4D97-AF65-F5344CB8AC3E}">
        <p14:creationId xmlns:p14="http://schemas.microsoft.com/office/powerpoint/2010/main" val="826576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95CDA-81D9-5DAC-3AF9-856F77D1C4E1}"/>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2CA2437B-A0AC-4331-8092-DED56CFF2E6C}"/>
              </a:ext>
            </a:extLst>
          </p:cNvPr>
          <p:cNvPicPr>
            <a:picLocks noChangeAspect="1"/>
          </p:cNvPicPr>
          <p:nvPr/>
        </p:nvPicPr>
        <p:blipFill>
          <a:blip r:embed="rId2"/>
          <a:stretch>
            <a:fillRect/>
          </a:stretch>
        </p:blipFill>
        <p:spPr>
          <a:xfrm>
            <a:off x="163378" y="740780"/>
            <a:ext cx="11874294" cy="5380539"/>
          </a:xfrm>
          <a:prstGeom prst="rect">
            <a:avLst/>
          </a:prstGeom>
        </p:spPr>
      </p:pic>
    </p:spTree>
    <p:extLst>
      <p:ext uri="{BB962C8B-B14F-4D97-AF65-F5344CB8AC3E}">
        <p14:creationId xmlns:p14="http://schemas.microsoft.com/office/powerpoint/2010/main" val="908255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405" y="1615440"/>
            <a:ext cx="10515600" cy="3872230"/>
          </a:xfrm>
        </p:spPr>
        <p:txBody>
          <a:bodyPr/>
          <a:lstStyle/>
          <a:p>
            <a:r>
              <a:rPr lang="en-IN" altLang="en-US" sz="800"/>
              <a:t>.</a:t>
            </a:r>
          </a:p>
        </p:txBody>
      </p:sp>
      <p:sp>
        <p:nvSpPr>
          <p:cNvPr id="3" name="Content Placeholder 2"/>
          <p:cNvSpPr>
            <a:spLocks noGrp="1"/>
          </p:cNvSpPr>
          <p:nvPr>
            <p:ph idx="1"/>
          </p:nvPr>
        </p:nvSpPr>
        <p:spPr>
          <a:xfrm>
            <a:off x="4124960" y="2693348"/>
            <a:ext cx="3942080" cy="858207"/>
          </a:xfrm>
        </p:spPr>
        <p:txBody>
          <a:bodyPr>
            <a:normAutofit/>
          </a:bodyPr>
          <a:lstStyle/>
          <a:p>
            <a:pPr marL="0" indent="0">
              <a:buNone/>
            </a:pPr>
            <a:r>
              <a:rPr lang="en-IN" altLang="en-US" sz="5400" b="1" dirty="0">
                <a:solidFill>
                  <a:srgbClr val="FF0000"/>
                </a:solidFill>
                <a:latin typeface="Algerian" panose="04020705040A02060702" pitchFamily="82" charset="0"/>
              </a:rPr>
              <a:t>THANK YOU</a:t>
            </a:r>
            <a:r>
              <a:rPr lang="en-IN" altLang="en-US" sz="4400" b="1" dirty="0">
                <a:solidFill>
                  <a:srgbClr val="FF0000"/>
                </a:solidFill>
                <a:latin typeface="Algerian" panose="04020705040A02060702" pitchFamily="82"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99D1E-BF80-50FB-EB9F-066841BBE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E4D2D-B4C6-5C08-0C7A-AC09F2132DB8}"/>
              </a:ext>
            </a:extLst>
          </p:cNvPr>
          <p:cNvSpPr>
            <a:spLocks noGrp="1"/>
          </p:cNvSpPr>
          <p:nvPr>
            <p:ph type="title"/>
          </p:nvPr>
        </p:nvSpPr>
        <p:spPr>
          <a:xfrm>
            <a:off x="609600" y="172940"/>
            <a:ext cx="10972800" cy="622191"/>
          </a:xfrm>
        </p:spPr>
        <p:txBody>
          <a:bodyPr>
            <a:normAutofit fontScale="90000"/>
          </a:bodyPr>
          <a:lstStyle/>
          <a:p>
            <a:pPr algn="ctr"/>
            <a:r>
              <a:rPr lang="en-US" altLang="en-US" b="1" dirty="0">
                <a:solidFill>
                  <a:srgbClr val="FF0000"/>
                </a:solidFill>
                <a:latin typeface="Times New Roman" panose="02020603050405020304" charset="0"/>
                <a:cs typeface="Times New Roman" panose="02020603050405020304" charset="0"/>
              </a:rPr>
              <a:t> Hadoop Library from Apache</a:t>
            </a:r>
            <a:endParaRPr lang="en-IN" altLang="en-US" b="1" dirty="0">
              <a:solidFill>
                <a:srgbClr val="FF0000"/>
              </a:solidFill>
              <a:latin typeface="Times New Roman" panose="02020603050405020304" charset="0"/>
              <a:cs typeface="Times New Roman" panose="02020603050405020304" charset="0"/>
            </a:endParaRPr>
          </a:p>
        </p:txBody>
      </p:sp>
      <p:sp>
        <p:nvSpPr>
          <p:cNvPr id="5" name="Content Placeholder 4">
            <a:extLst>
              <a:ext uri="{FF2B5EF4-FFF2-40B4-BE49-F238E27FC236}">
                <a16:creationId xmlns:a16="http://schemas.microsoft.com/office/drawing/2014/main" id="{66E7466D-EDFA-41C6-86A7-C5D3156831A9}"/>
              </a:ext>
            </a:extLst>
          </p:cNvPr>
          <p:cNvSpPr>
            <a:spLocks noGrp="1"/>
          </p:cNvSpPr>
          <p:nvPr>
            <p:ph idx="1"/>
          </p:nvPr>
        </p:nvSpPr>
        <p:spPr>
          <a:xfrm>
            <a:off x="572494" y="985962"/>
            <a:ext cx="11290852" cy="5785228"/>
          </a:xfrm>
        </p:spPr>
        <p:txBody>
          <a:bodyPr>
            <a:normAutofit/>
          </a:bodyPr>
          <a:lstStyle/>
          <a:p>
            <a:pPr algn="just"/>
            <a:r>
              <a:rPr lang="en-US" sz="3200" b="1" dirty="0">
                <a:solidFill>
                  <a:schemeClr val="accent4">
                    <a:lumMod val="75000"/>
                  </a:schemeClr>
                </a:solidFill>
                <a:latin typeface="Times New Roman" panose="02020603050405020304" pitchFamily="18" charset="0"/>
                <a:cs typeface="Times New Roman" panose="02020603050405020304" pitchFamily="18" charset="0"/>
              </a:rPr>
              <a:t>Hadoop</a:t>
            </a:r>
            <a:r>
              <a:rPr lang="en-US" sz="3200" dirty="0">
                <a:latin typeface="Times New Roman" panose="02020603050405020304" pitchFamily="18" charset="0"/>
                <a:cs typeface="Times New Roman" panose="02020603050405020304" pitchFamily="18" charset="0"/>
              </a:rPr>
              <a:t> </a:t>
            </a:r>
            <a:r>
              <a:rPr lang="en-US" sz="3200" dirty="0">
                <a:solidFill>
                  <a:srgbClr val="002060"/>
                </a:solidFill>
                <a:latin typeface="Times New Roman" panose="02020603050405020304" pitchFamily="18" charset="0"/>
                <a:cs typeface="Times New Roman" panose="02020603050405020304" pitchFamily="18" charset="0"/>
              </a:rPr>
              <a:t>is an open source implementation of MapReduce coded and released in Java (rather than C) by Apache. </a:t>
            </a:r>
          </a:p>
          <a:p>
            <a:pPr algn="just"/>
            <a:r>
              <a:rPr lang="en-US" sz="3200" dirty="0">
                <a:solidFill>
                  <a:srgbClr val="002060"/>
                </a:solidFill>
                <a:latin typeface="Times New Roman" panose="02020603050405020304" pitchFamily="18" charset="0"/>
                <a:cs typeface="Times New Roman" panose="02020603050405020304" pitchFamily="18" charset="0"/>
              </a:rPr>
              <a:t>The Hadoop implementation of MapReduce uses the </a:t>
            </a:r>
            <a:r>
              <a:rPr lang="en-US" sz="3200" b="1" dirty="0">
                <a:solidFill>
                  <a:schemeClr val="accent2">
                    <a:lumMod val="75000"/>
                  </a:schemeClr>
                </a:solidFill>
                <a:latin typeface="Times New Roman" panose="02020603050405020304" pitchFamily="18" charset="0"/>
                <a:cs typeface="Times New Roman" panose="02020603050405020304" pitchFamily="18" charset="0"/>
              </a:rPr>
              <a:t>Hadoop Distributed File System (HDFS) </a:t>
            </a:r>
            <a:r>
              <a:rPr lang="en-US" sz="3200" dirty="0">
                <a:solidFill>
                  <a:srgbClr val="002060"/>
                </a:solidFill>
                <a:latin typeface="Times New Roman" panose="02020603050405020304" pitchFamily="18" charset="0"/>
                <a:cs typeface="Times New Roman" panose="02020603050405020304" pitchFamily="18" charset="0"/>
              </a:rPr>
              <a:t>as its underlying layer rather than GFS</a:t>
            </a:r>
          </a:p>
          <a:p>
            <a:pPr algn="just"/>
            <a:r>
              <a:rPr lang="en-US" sz="3200" dirty="0">
                <a:solidFill>
                  <a:srgbClr val="002060"/>
                </a:solidFill>
                <a:latin typeface="Times New Roman" panose="02020603050405020304" pitchFamily="18" charset="0"/>
                <a:cs typeface="Times New Roman" panose="02020603050405020304" pitchFamily="18" charset="0"/>
              </a:rPr>
              <a:t>The Hadoop core is divided into two fundamental layers: </a:t>
            </a:r>
            <a:r>
              <a:rPr lang="en-US" sz="3200" b="1" dirty="0">
                <a:solidFill>
                  <a:schemeClr val="accent6">
                    <a:lumMod val="75000"/>
                  </a:schemeClr>
                </a:solidFill>
                <a:latin typeface="Times New Roman" panose="02020603050405020304" pitchFamily="18" charset="0"/>
                <a:cs typeface="Times New Roman" panose="02020603050405020304" pitchFamily="18" charset="0"/>
              </a:rPr>
              <a:t>the MapReduce engine and HDFS</a:t>
            </a:r>
            <a:endParaRPr lang="en-US" sz="3200" dirty="0">
              <a:latin typeface="Times New Roman" panose="02020603050405020304" pitchFamily="18" charset="0"/>
              <a:cs typeface="Times New Roman" panose="02020603050405020304" pitchFamily="18" charset="0"/>
            </a:endParaRPr>
          </a:p>
          <a:p>
            <a:pPr algn="just"/>
            <a:r>
              <a:rPr lang="en-US" sz="3200" dirty="0">
                <a:solidFill>
                  <a:srgbClr val="002060"/>
                </a:solidFill>
                <a:latin typeface="Times New Roman" panose="02020603050405020304" pitchFamily="18" charset="0"/>
                <a:cs typeface="Times New Roman" panose="02020603050405020304" pitchFamily="18" charset="0"/>
              </a:rPr>
              <a:t>The MapReduce engine is the computation engine running on top of HDFS as its data storage manager.</a:t>
            </a:r>
          </a:p>
          <a:p>
            <a:pPr algn="just"/>
            <a:endParaRPr lang="en-US" sz="3200" dirty="0">
              <a:solidFill>
                <a:srgbClr val="002060"/>
              </a:solidFill>
              <a:latin typeface="Times New Roman" panose="02020603050405020304" pitchFamily="18" charset="0"/>
              <a:cs typeface="Times New Roman" panose="02020603050405020304" pitchFamily="18" charset="0"/>
            </a:endParaRPr>
          </a:p>
          <a:p>
            <a:pPr marL="0" indent="0" algn="ctr">
              <a:buNone/>
            </a:pPr>
            <a:r>
              <a:rPr lang="en-US" sz="3200" dirty="0">
                <a:solidFill>
                  <a:srgbClr val="00B0F0"/>
                </a:solidFill>
                <a:latin typeface="Times New Roman" panose="02020603050405020304" pitchFamily="18" charset="0"/>
                <a:cs typeface="Times New Roman" panose="02020603050405020304" pitchFamily="18" charset="0"/>
              </a:rPr>
              <a:t>Playing of Short Hadoop Video </a:t>
            </a:r>
          </a:p>
        </p:txBody>
      </p:sp>
    </p:spTree>
    <p:extLst>
      <p:ext uri="{BB962C8B-B14F-4D97-AF65-F5344CB8AC3E}">
        <p14:creationId xmlns:p14="http://schemas.microsoft.com/office/powerpoint/2010/main" val="536435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99D1E-BF80-50FB-EB9F-066841BBE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E4D2D-B4C6-5C08-0C7A-AC09F2132DB8}"/>
              </a:ext>
            </a:extLst>
          </p:cNvPr>
          <p:cNvSpPr>
            <a:spLocks noGrp="1"/>
          </p:cNvSpPr>
          <p:nvPr>
            <p:ph type="title"/>
          </p:nvPr>
        </p:nvSpPr>
        <p:spPr>
          <a:xfrm>
            <a:off x="609600" y="138215"/>
            <a:ext cx="10972800" cy="622191"/>
          </a:xfrm>
        </p:spPr>
        <p:txBody>
          <a:bodyPr>
            <a:normAutofit fontScale="90000"/>
          </a:bodyPr>
          <a:lstStyle/>
          <a:p>
            <a:pPr algn="ctr"/>
            <a:r>
              <a:rPr lang="en-US" altLang="en-US" b="1" dirty="0">
                <a:solidFill>
                  <a:srgbClr val="FF0000"/>
                </a:solidFill>
                <a:latin typeface="Times New Roman" panose="02020603050405020304" charset="0"/>
                <a:cs typeface="Times New Roman" panose="02020603050405020304" charset="0"/>
              </a:rPr>
              <a:t> Hadoop Library from Apache</a:t>
            </a:r>
            <a:endParaRPr lang="en-IN" altLang="en-US" b="1" dirty="0">
              <a:solidFill>
                <a:srgbClr val="FF0000"/>
              </a:solidFill>
              <a:latin typeface="Times New Roman" panose="02020603050405020304" charset="0"/>
              <a:cs typeface="Times New Roman" panose="02020603050405020304" charset="0"/>
            </a:endParaRPr>
          </a:p>
        </p:txBody>
      </p:sp>
      <p:sp>
        <p:nvSpPr>
          <p:cNvPr id="5" name="Content Placeholder 4">
            <a:extLst>
              <a:ext uri="{FF2B5EF4-FFF2-40B4-BE49-F238E27FC236}">
                <a16:creationId xmlns:a16="http://schemas.microsoft.com/office/drawing/2014/main" id="{66E7466D-EDFA-41C6-86A7-C5D3156831A9}"/>
              </a:ext>
            </a:extLst>
          </p:cNvPr>
          <p:cNvSpPr>
            <a:spLocks noGrp="1"/>
          </p:cNvSpPr>
          <p:nvPr>
            <p:ph idx="1"/>
          </p:nvPr>
        </p:nvSpPr>
        <p:spPr>
          <a:xfrm>
            <a:off x="572494" y="902825"/>
            <a:ext cx="11290852" cy="5955175"/>
          </a:xfrm>
        </p:spPr>
        <p:txBody>
          <a:bodyPr>
            <a:normAutofit fontScale="85000" lnSpcReduction="10000"/>
          </a:bodyPr>
          <a:lstStyle/>
          <a:p>
            <a:pPr algn="just"/>
            <a:r>
              <a:rPr lang="en-US" sz="3200" b="1" dirty="0">
                <a:solidFill>
                  <a:schemeClr val="accent6">
                    <a:lumMod val="50000"/>
                  </a:schemeClr>
                </a:solidFill>
                <a:latin typeface="Times New Roman" panose="02020603050405020304" pitchFamily="18" charset="0"/>
                <a:cs typeface="Times New Roman" panose="02020603050405020304" pitchFamily="18" charset="0"/>
              </a:rPr>
              <a:t>HDFS</a:t>
            </a:r>
            <a:r>
              <a:rPr lang="en-US" sz="3200" dirty="0">
                <a:solidFill>
                  <a:srgbClr val="002060"/>
                </a:solidFill>
                <a:latin typeface="Times New Roman" panose="02020603050405020304" pitchFamily="18" charset="0"/>
                <a:cs typeface="Times New Roman" panose="02020603050405020304" pitchFamily="18" charset="0"/>
              </a:rPr>
              <a:t> has a master/slave architecture containing a single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NameNode</a:t>
            </a:r>
            <a:r>
              <a:rPr lang="en-US" sz="3200" dirty="0">
                <a:solidFill>
                  <a:srgbClr val="002060"/>
                </a:solidFill>
                <a:latin typeface="Times New Roman" panose="02020603050405020304" pitchFamily="18" charset="0"/>
                <a:cs typeface="Times New Roman" panose="02020603050405020304" pitchFamily="18" charset="0"/>
              </a:rPr>
              <a:t> as the master and a number of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DataNodes</a:t>
            </a:r>
            <a:r>
              <a:rPr lang="en-US" sz="3200" dirty="0">
                <a:solidFill>
                  <a:srgbClr val="002060"/>
                </a:solidFill>
                <a:latin typeface="Times New Roman" panose="02020603050405020304" pitchFamily="18" charset="0"/>
                <a:cs typeface="Times New Roman" panose="02020603050405020304" pitchFamily="18" charset="0"/>
              </a:rPr>
              <a:t> as workers (slaves).</a:t>
            </a:r>
          </a:p>
          <a:p>
            <a:pPr algn="just"/>
            <a:r>
              <a:rPr lang="en-US" sz="3200" dirty="0">
                <a:solidFill>
                  <a:srgbClr val="002060"/>
                </a:solidFill>
                <a:latin typeface="Times New Roman" panose="02020603050405020304" pitchFamily="18" charset="0"/>
                <a:cs typeface="Times New Roman" panose="02020603050405020304" pitchFamily="18" charset="0"/>
              </a:rPr>
              <a:t>To store a file in this architecture, HDFS splits the file into fixed-size blocks (e.g., 64 MB) and stores them on workers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DataNodes</a:t>
            </a:r>
            <a:r>
              <a:rPr lang="en-US" sz="3200" dirty="0">
                <a:solidFill>
                  <a:srgbClr val="002060"/>
                </a:solidFill>
                <a:latin typeface="Times New Roman" panose="02020603050405020304" pitchFamily="18" charset="0"/>
                <a:cs typeface="Times New Roman" panose="02020603050405020304" pitchFamily="18" charset="0"/>
              </a:rPr>
              <a:t>).</a:t>
            </a:r>
          </a:p>
          <a:p>
            <a:pPr algn="just"/>
            <a:r>
              <a:rPr lang="en-US" sz="3200" dirty="0">
                <a:solidFill>
                  <a:srgbClr val="002060"/>
                </a:solidFill>
                <a:latin typeface="Times New Roman" panose="02020603050405020304" pitchFamily="18" charset="0"/>
                <a:cs typeface="Times New Roman" panose="02020603050405020304" pitchFamily="18" charset="0"/>
              </a:rPr>
              <a:t>The mapping of blocks to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DataNodes</a:t>
            </a:r>
            <a:r>
              <a:rPr lang="en-US" sz="3200" b="1" dirty="0">
                <a:solidFill>
                  <a:schemeClr val="accent6">
                    <a:lumMod val="50000"/>
                  </a:schemeClr>
                </a:solidFill>
                <a:latin typeface="Times New Roman" panose="02020603050405020304" pitchFamily="18" charset="0"/>
                <a:cs typeface="Times New Roman" panose="02020603050405020304" pitchFamily="18" charset="0"/>
              </a:rPr>
              <a:t> </a:t>
            </a:r>
            <a:r>
              <a:rPr lang="en-US" sz="3200" dirty="0">
                <a:solidFill>
                  <a:srgbClr val="002060"/>
                </a:solidFill>
                <a:latin typeface="Times New Roman" panose="02020603050405020304" pitchFamily="18" charset="0"/>
                <a:cs typeface="Times New Roman" panose="02020603050405020304" pitchFamily="18" charset="0"/>
              </a:rPr>
              <a:t>is determined by the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NameNode</a:t>
            </a:r>
            <a:r>
              <a:rPr lang="en-US" sz="3200" dirty="0">
                <a:solidFill>
                  <a:srgbClr val="002060"/>
                </a:solidFill>
                <a:latin typeface="Times New Roman" panose="02020603050405020304" pitchFamily="18" charset="0"/>
                <a:cs typeface="Times New Roman" panose="02020603050405020304" pitchFamily="18" charset="0"/>
              </a:rPr>
              <a:t>.</a:t>
            </a:r>
          </a:p>
          <a:p>
            <a:pPr algn="just"/>
            <a:r>
              <a:rPr lang="en-US" sz="3200" dirty="0">
                <a:solidFill>
                  <a:srgbClr val="002060"/>
                </a:solidFill>
                <a:latin typeface="Times New Roman" panose="02020603050405020304" pitchFamily="18" charset="0"/>
                <a:cs typeface="Times New Roman" panose="02020603050405020304" pitchFamily="18" charset="0"/>
              </a:rPr>
              <a:t>The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NameNode</a:t>
            </a:r>
            <a:r>
              <a:rPr lang="en-US" sz="3200" dirty="0">
                <a:solidFill>
                  <a:srgbClr val="002060"/>
                </a:solidFill>
                <a:latin typeface="Times New Roman" panose="02020603050405020304" pitchFamily="18" charset="0"/>
                <a:cs typeface="Times New Roman" panose="02020603050405020304" pitchFamily="18" charset="0"/>
              </a:rPr>
              <a:t> (master) also manages the file system’s metadata and namespace.</a:t>
            </a:r>
          </a:p>
          <a:p>
            <a:pPr algn="just"/>
            <a:r>
              <a:rPr lang="en-US" sz="3200" dirty="0">
                <a:solidFill>
                  <a:srgbClr val="002060"/>
                </a:solidFill>
                <a:latin typeface="Times New Roman" panose="02020603050405020304" pitchFamily="18" charset="0"/>
                <a:cs typeface="Times New Roman" panose="02020603050405020304" pitchFamily="18" charset="0"/>
              </a:rPr>
              <a:t>In such systems, the namespace is the area maintaining the metadata, and metadata refers to all the information stored by a file system that is needed for overall management of all files.</a:t>
            </a:r>
          </a:p>
          <a:p>
            <a:pPr algn="just"/>
            <a:r>
              <a:rPr lang="en-US" sz="3200" dirty="0">
                <a:solidFill>
                  <a:srgbClr val="002060"/>
                </a:solidFill>
                <a:latin typeface="Times New Roman" panose="02020603050405020304" pitchFamily="18" charset="0"/>
                <a:cs typeface="Times New Roman" panose="02020603050405020304" pitchFamily="18" charset="0"/>
              </a:rPr>
              <a:t>For example,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NameNode</a:t>
            </a:r>
            <a:r>
              <a:rPr lang="en-US" sz="3200" b="1" dirty="0">
                <a:solidFill>
                  <a:schemeClr val="accent6">
                    <a:lumMod val="50000"/>
                  </a:schemeClr>
                </a:solidFill>
                <a:latin typeface="Times New Roman" panose="02020603050405020304" pitchFamily="18" charset="0"/>
                <a:cs typeface="Times New Roman" panose="02020603050405020304" pitchFamily="18" charset="0"/>
              </a:rPr>
              <a:t> </a:t>
            </a:r>
            <a:r>
              <a:rPr lang="en-US" sz="3200" dirty="0">
                <a:solidFill>
                  <a:srgbClr val="002060"/>
                </a:solidFill>
                <a:latin typeface="Times New Roman" panose="02020603050405020304" pitchFamily="18" charset="0"/>
                <a:cs typeface="Times New Roman" panose="02020603050405020304" pitchFamily="18" charset="0"/>
              </a:rPr>
              <a:t>in the metadata stores all information regarding the location of input splits/blocks in all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DataNodes</a:t>
            </a:r>
            <a:r>
              <a:rPr lang="en-US" sz="3200" dirty="0">
                <a:solidFill>
                  <a:srgbClr val="002060"/>
                </a:solidFill>
                <a:latin typeface="Times New Roman" panose="02020603050405020304" pitchFamily="18" charset="0"/>
                <a:cs typeface="Times New Roman" panose="02020603050405020304" pitchFamily="18" charset="0"/>
              </a:rPr>
              <a:t>.</a:t>
            </a:r>
          </a:p>
          <a:p>
            <a:pPr algn="just"/>
            <a:r>
              <a:rPr lang="en-US" sz="3200" dirty="0">
                <a:solidFill>
                  <a:srgbClr val="002060"/>
                </a:solidFill>
                <a:latin typeface="Times New Roman" panose="02020603050405020304" pitchFamily="18" charset="0"/>
                <a:cs typeface="Times New Roman" panose="02020603050405020304" pitchFamily="18" charset="0"/>
              </a:rPr>
              <a:t>Each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DataNode</a:t>
            </a:r>
            <a:r>
              <a:rPr lang="en-US" sz="3200" dirty="0">
                <a:solidFill>
                  <a:srgbClr val="002060"/>
                </a:solidFill>
                <a:latin typeface="Times New Roman" panose="02020603050405020304" pitchFamily="18" charset="0"/>
                <a:cs typeface="Times New Roman" panose="02020603050405020304" pitchFamily="18" charset="0"/>
              </a:rPr>
              <a:t>, usually one per node in a cluster, manages the storage attached to the node.</a:t>
            </a:r>
          </a:p>
          <a:p>
            <a:pPr algn="just"/>
            <a:r>
              <a:rPr lang="en-US" sz="3200" dirty="0">
                <a:solidFill>
                  <a:srgbClr val="002060"/>
                </a:solidFill>
                <a:latin typeface="Times New Roman" panose="02020603050405020304" pitchFamily="18" charset="0"/>
                <a:cs typeface="Times New Roman" panose="02020603050405020304" pitchFamily="18" charset="0"/>
              </a:rPr>
              <a:t>Each </a:t>
            </a:r>
            <a:r>
              <a:rPr lang="en-US" sz="3200" b="1" dirty="0" err="1">
                <a:solidFill>
                  <a:schemeClr val="accent6">
                    <a:lumMod val="50000"/>
                  </a:schemeClr>
                </a:solidFill>
                <a:latin typeface="Times New Roman" panose="02020603050405020304" pitchFamily="18" charset="0"/>
                <a:cs typeface="Times New Roman" panose="02020603050405020304" pitchFamily="18" charset="0"/>
              </a:rPr>
              <a:t>DataNode</a:t>
            </a:r>
            <a:r>
              <a:rPr lang="en-US" sz="3200" b="1" dirty="0">
                <a:solidFill>
                  <a:schemeClr val="accent6">
                    <a:lumMod val="50000"/>
                  </a:schemeClr>
                </a:solidFill>
                <a:latin typeface="Times New Roman" panose="02020603050405020304" pitchFamily="18" charset="0"/>
                <a:cs typeface="Times New Roman" panose="02020603050405020304" pitchFamily="18" charset="0"/>
              </a:rPr>
              <a:t> </a:t>
            </a:r>
            <a:r>
              <a:rPr lang="en-US" sz="3200" dirty="0">
                <a:solidFill>
                  <a:srgbClr val="002060"/>
                </a:solidFill>
                <a:latin typeface="Times New Roman" panose="02020603050405020304" pitchFamily="18" charset="0"/>
                <a:cs typeface="Times New Roman" panose="02020603050405020304" pitchFamily="18" charset="0"/>
              </a:rPr>
              <a:t>is responsible for storing and retrieving its file blocks</a:t>
            </a:r>
          </a:p>
        </p:txBody>
      </p:sp>
    </p:spTree>
    <p:extLst>
      <p:ext uri="{BB962C8B-B14F-4D97-AF65-F5344CB8AC3E}">
        <p14:creationId xmlns:p14="http://schemas.microsoft.com/office/powerpoint/2010/main" val="336502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99D1E-BF80-50FB-EB9F-066841BBE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E4D2D-B4C6-5C08-0C7A-AC09F2132DB8}"/>
              </a:ext>
            </a:extLst>
          </p:cNvPr>
          <p:cNvSpPr>
            <a:spLocks noGrp="1"/>
          </p:cNvSpPr>
          <p:nvPr>
            <p:ph type="title"/>
          </p:nvPr>
        </p:nvSpPr>
        <p:spPr>
          <a:xfrm>
            <a:off x="609600" y="138215"/>
            <a:ext cx="10972800" cy="622191"/>
          </a:xfrm>
        </p:spPr>
        <p:txBody>
          <a:bodyPr>
            <a:normAutofit fontScale="90000"/>
          </a:bodyPr>
          <a:lstStyle/>
          <a:p>
            <a:pPr algn="ctr"/>
            <a:r>
              <a:rPr lang="en-US" altLang="en-US" b="1" dirty="0">
                <a:solidFill>
                  <a:srgbClr val="FF0000"/>
                </a:solidFill>
                <a:latin typeface="Times New Roman" panose="02020603050405020304" charset="0"/>
                <a:cs typeface="Times New Roman" panose="02020603050405020304" charset="0"/>
              </a:rPr>
              <a:t> Hadoop Architecture</a:t>
            </a:r>
            <a:endParaRPr lang="en-IN" altLang="en-US" b="1" dirty="0">
              <a:solidFill>
                <a:srgbClr val="FF0000"/>
              </a:solidFill>
              <a:latin typeface="Times New Roman" panose="02020603050405020304" charset="0"/>
              <a:cs typeface="Times New Roman" panose="02020603050405020304" charset="0"/>
            </a:endParaRPr>
          </a:p>
        </p:txBody>
      </p:sp>
      <p:sp>
        <p:nvSpPr>
          <p:cNvPr id="5" name="Content Placeholder 4">
            <a:extLst>
              <a:ext uri="{FF2B5EF4-FFF2-40B4-BE49-F238E27FC236}">
                <a16:creationId xmlns:a16="http://schemas.microsoft.com/office/drawing/2014/main" id="{66E7466D-EDFA-41C6-86A7-C5D3156831A9}"/>
              </a:ext>
            </a:extLst>
          </p:cNvPr>
          <p:cNvSpPr>
            <a:spLocks noGrp="1"/>
          </p:cNvSpPr>
          <p:nvPr>
            <p:ph idx="1"/>
          </p:nvPr>
        </p:nvSpPr>
        <p:spPr>
          <a:xfrm>
            <a:off x="572494" y="902825"/>
            <a:ext cx="11290852" cy="5955175"/>
          </a:xfrm>
        </p:spPr>
        <p:txBody>
          <a:bodyPr>
            <a:normAutofit fontScale="85000" lnSpcReduction="20000"/>
          </a:bodyPr>
          <a:lstStyle/>
          <a:p>
            <a:pPr algn="just"/>
            <a:r>
              <a:rPr lang="en-US" sz="3200" dirty="0">
                <a:solidFill>
                  <a:srgbClr val="002060"/>
                </a:solidFill>
                <a:latin typeface="Times New Roman" panose="02020603050405020304" pitchFamily="18" charset="0"/>
                <a:cs typeface="Times New Roman" panose="02020603050405020304" pitchFamily="18" charset="0"/>
              </a:rPr>
              <a:t>The topmost layer of Hadoop is the </a:t>
            </a:r>
            <a:r>
              <a:rPr lang="en-US" sz="3200" b="1" dirty="0">
                <a:solidFill>
                  <a:schemeClr val="accent6">
                    <a:lumMod val="50000"/>
                  </a:schemeClr>
                </a:solidFill>
                <a:latin typeface="Times New Roman" panose="02020603050405020304" pitchFamily="18" charset="0"/>
                <a:cs typeface="Times New Roman" panose="02020603050405020304" pitchFamily="18" charset="0"/>
              </a:rPr>
              <a:t>MapReduce engine </a:t>
            </a:r>
            <a:r>
              <a:rPr lang="en-US" sz="3200" dirty="0">
                <a:solidFill>
                  <a:srgbClr val="002060"/>
                </a:solidFill>
                <a:latin typeface="Times New Roman" panose="02020603050405020304" pitchFamily="18" charset="0"/>
                <a:cs typeface="Times New Roman" panose="02020603050405020304" pitchFamily="18" charset="0"/>
              </a:rPr>
              <a:t>that manages the data flow and control flow of MapReduce jobs over distributed computing systems.</a:t>
            </a:r>
          </a:p>
          <a:p>
            <a:pPr algn="just"/>
            <a:r>
              <a:rPr lang="en-US" sz="3200" dirty="0">
                <a:solidFill>
                  <a:srgbClr val="002060"/>
                </a:solidFill>
                <a:latin typeface="Times New Roman" panose="02020603050405020304" pitchFamily="18" charset="0"/>
                <a:cs typeface="Times New Roman" panose="02020603050405020304" pitchFamily="18" charset="0"/>
              </a:rPr>
              <a:t>Similar to HDFS, the MapReduce engine also has a master/slave architecture consisting of a single </a:t>
            </a:r>
            <a:r>
              <a:rPr lang="en-US" sz="3100" b="1" dirty="0" err="1">
                <a:solidFill>
                  <a:schemeClr val="accent6">
                    <a:lumMod val="50000"/>
                  </a:schemeClr>
                </a:solidFill>
                <a:latin typeface="Times New Roman" panose="02020603050405020304" pitchFamily="18" charset="0"/>
                <a:cs typeface="Times New Roman" panose="02020603050405020304" pitchFamily="18" charset="0"/>
              </a:rPr>
              <a:t>JobTracker</a:t>
            </a:r>
            <a:r>
              <a:rPr lang="en-US" sz="3200" dirty="0">
                <a:solidFill>
                  <a:srgbClr val="002060"/>
                </a:solidFill>
                <a:latin typeface="Times New Roman" panose="02020603050405020304" pitchFamily="18" charset="0"/>
                <a:cs typeface="Times New Roman" panose="02020603050405020304" pitchFamily="18" charset="0"/>
              </a:rPr>
              <a:t> as the master and a number of </a:t>
            </a:r>
            <a:r>
              <a:rPr lang="en-US" sz="3100" b="1" dirty="0" err="1">
                <a:solidFill>
                  <a:schemeClr val="accent6">
                    <a:lumMod val="50000"/>
                  </a:schemeClr>
                </a:solidFill>
                <a:latin typeface="Times New Roman" panose="02020603050405020304" pitchFamily="18" charset="0"/>
                <a:cs typeface="Times New Roman" panose="02020603050405020304" pitchFamily="18" charset="0"/>
              </a:rPr>
              <a:t>TaskTrackers</a:t>
            </a:r>
            <a:r>
              <a:rPr lang="en-US" sz="3200" dirty="0">
                <a:solidFill>
                  <a:srgbClr val="002060"/>
                </a:solidFill>
                <a:latin typeface="Times New Roman" panose="02020603050405020304" pitchFamily="18" charset="0"/>
                <a:cs typeface="Times New Roman" panose="02020603050405020304" pitchFamily="18" charset="0"/>
              </a:rPr>
              <a:t> as the slaves (workers).</a:t>
            </a:r>
          </a:p>
          <a:p>
            <a:pPr algn="just"/>
            <a:r>
              <a:rPr lang="en-US" sz="3200" dirty="0">
                <a:solidFill>
                  <a:srgbClr val="002060"/>
                </a:solidFill>
                <a:latin typeface="Times New Roman" panose="02020603050405020304" pitchFamily="18" charset="0"/>
                <a:cs typeface="Times New Roman" panose="02020603050405020304" pitchFamily="18" charset="0"/>
              </a:rPr>
              <a:t>The </a:t>
            </a:r>
            <a:r>
              <a:rPr lang="en-US" sz="3100" b="1" dirty="0" err="1">
                <a:solidFill>
                  <a:schemeClr val="accent6">
                    <a:lumMod val="50000"/>
                  </a:schemeClr>
                </a:solidFill>
                <a:latin typeface="Times New Roman" panose="02020603050405020304" pitchFamily="18" charset="0"/>
                <a:cs typeface="Times New Roman" panose="02020603050405020304" pitchFamily="18" charset="0"/>
              </a:rPr>
              <a:t>JobTracker</a:t>
            </a:r>
            <a:r>
              <a:rPr lang="en-US" sz="3200" dirty="0">
                <a:solidFill>
                  <a:srgbClr val="002060"/>
                </a:solidFill>
                <a:latin typeface="Times New Roman" panose="02020603050405020304" pitchFamily="18" charset="0"/>
                <a:cs typeface="Times New Roman" panose="02020603050405020304" pitchFamily="18" charset="0"/>
              </a:rPr>
              <a:t> manages the MapReduce job over a cluster and is responsible for monitoring jobs and assigning tasks </a:t>
            </a:r>
            <a:r>
              <a:rPr lang="en-US" sz="3100" dirty="0">
                <a:solidFill>
                  <a:srgbClr val="002060"/>
                </a:solidFill>
                <a:latin typeface="Times New Roman" panose="02020603050405020304" pitchFamily="18" charset="0"/>
                <a:cs typeface="Times New Roman" panose="02020603050405020304" pitchFamily="18" charset="0"/>
              </a:rPr>
              <a:t>to </a:t>
            </a:r>
            <a:r>
              <a:rPr lang="en-US" sz="3100" b="1" dirty="0" err="1">
                <a:solidFill>
                  <a:schemeClr val="accent6">
                    <a:lumMod val="50000"/>
                  </a:schemeClr>
                </a:solidFill>
                <a:latin typeface="Times New Roman" panose="02020603050405020304" pitchFamily="18" charset="0"/>
                <a:cs typeface="Times New Roman" panose="02020603050405020304" pitchFamily="18" charset="0"/>
              </a:rPr>
              <a:t>TaskTrackers</a:t>
            </a:r>
            <a:r>
              <a:rPr lang="en-US" sz="3200" dirty="0">
                <a:solidFill>
                  <a:srgbClr val="002060"/>
                </a:solidFill>
                <a:latin typeface="Times New Roman" panose="02020603050405020304" pitchFamily="18" charset="0"/>
                <a:cs typeface="Times New Roman" panose="02020603050405020304" pitchFamily="18" charset="0"/>
              </a:rPr>
              <a:t>.</a:t>
            </a:r>
          </a:p>
          <a:p>
            <a:pPr algn="just"/>
            <a:r>
              <a:rPr lang="en-US" sz="3200" dirty="0">
                <a:solidFill>
                  <a:srgbClr val="002060"/>
                </a:solidFill>
                <a:latin typeface="Times New Roman" panose="02020603050405020304" pitchFamily="18" charset="0"/>
                <a:cs typeface="Times New Roman" panose="02020603050405020304" pitchFamily="18" charset="0"/>
              </a:rPr>
              <a:t>Each </a:t>
            </a:r>
            <a:r>
              <a:rPr lang="en-US" sz="3100" b="1" dirty="0" err="1">
                <a:solidFill>
                  <a:schemeClr val="accent6">
                    <a:lumMod val="50000"/>
                  </a:schemeClr>
                </a:solidFill>
                <a:latin typeface="Times New Roman" panose="02020603050405020304" pitchFamily="18" charset="0"/>
                <a:cs typeface="Times New Roman" panose="02020603050405020304" pitchFamily="18" charset="0"/>
              </a:rPr>
              <a:t>TaskTracker</a:t>
            </a:r>
            <a:r>
              <a:rPr lang="en-US" sz="3200" dirty="0">
                <a:solidFill>
                  <a:srgbClr val="002060"/>
                </a:solidFill>
                <a:latin typeface="Times New Roman" panose="02020603050405020304" pitchFamily="18" charset="0"/>
                <a:cs typeface="Times New Roman" panose="02020603050405020304" pitchFamily="18" charset="0"/>
              </a:rPr>
              <a:t> node has a number of simultaneous execution slots, each executing either a map or a reduce task.</a:t>
            </a:r>
          </a:p>
          <a:p>
            <a:pPr algn="just"/>
            <a:r>
              <a:rPr lang="en-US" sz="3200" dirty="0">
                <a:solidFill>
                  <a:srgbClr val="002060"/>
                </a:solidFill>
                <a:latin typeface="Times New Roman" panose="02020603050405020304" pitchFamily="18" charset="0"/>
                <a:cs typeface="Times New Roman" panose="02020603050405020304" pitchFamily="18" charset="0"/>
              </a:rPr>
              <a:t>Slots are defined as the number of simultaneous threads supported by CPUs of the </a:t>
            </a:r>
            <a:r>
              <a:rPr lang="en-US" sz="3100" b="1" dirty="0" err="1">
                <a:solidFill>
                  <a:schemeClr val="accent6">
                    <a:lumMod val="50000"/>
                  </a:schemeClr>
                </a:solidFill>
                <a:latin typeface="Times New Roman" panose="02020603050405020304" pitchFamily="18" charset="0"/>
                <a:cs typeface="Times New Roman" panose="02020603050405020304" pitchFamily="18" charset="0"/>
              </a:rPr>
              <a:t>TaskTracker</a:t>
            </a:r>
            <a:r>
              <a:rPr lang="en-US" sz="3200" dirty="0">
                <a:solidFill>
                  <a:srgbClr val="002060"/>
                </a:solidFill>
                <a:latin typeface="Times New Roman" panose="02020603050405020304" pitchFamily="18" charset="0"/>
                <a:cs typeface="Times New Roman" panose="02020603050405020304" pitchFamily="18" charset="0"/>
              </a:rPr>
              <a:t> node.</a:t>
            </a:r>
          </a:p>
          <a:p>
            <a:pPr algn="just"/>
            <a:r>
              <a:rPr lang="en-US" sz="3200" dirty="0">
                <a:solidFill>
                  <a:srgbClr val="002060"/>
                </a:solidFill>
                <a:latin typeface="Times New Roman" panose="02020603050405020304" pitchFamily="18" charset="0"/>
                <a:cs typeface="Times New Roman" panose="02020603050405020304" pitchFamily="18" charset="0"/>
              </a:rPr>
              <a:t>For example, a </a:t>
            </a:r>
            <a:r>
              <a:rPr lang="en-US" sz="3100" b="1" dirty="0" err="1">
                <a:solidFill>
                  <a:schemeClr val="accent6">
                    <a:lumMod val="50000"/>
                  </a:schemeClr>
                </a:solidFill>
                <a:latin typeface="Times New Roman" panose="02020603050405020304" pitchFamily="18" charset="0"/>
                <a:cs typeface="Times New Roman" panose="02020603050405020304" pitchFamily="18" charset="0"/>
              </a:rPr>
              <a:t>TaskTracker</a:t>
            </a:r>
            <a:r>
              <a:rPr lang="en-US" sz="3100" b="1" dirty="0">
                <a:solidFill>
                  <a:schemeClr val="accent6">
                    <a:lumMod val="50000"/>
                  </a:schemeClr>
                </a:solidFill>
                <a:latin typeface="Times New Roman" panose="02020603050405020304" pitchFamily="18" charset="0"/>
                <a:cs typeface="Times New Roman" panose="02020603050405020304" pitchFamily="18" charset="0"/>
              </a:rPr>
              <a:t> </a:t>
            </a:r>
            <a:r>
              <a:rPr lang="en-US" sz="3200" dirty="0">
                <a:solidFill>
                  <a:srgbClr val="002060"/>
                </a:solidFill>
                <a:latin typeface="Times New Roman" panose="02020603050405020304" pitchFamily="18" charset="0"/>
                <a:cs typeface="Times New Roman" panose="02020603050405020304" pitchFamily="18" charset="0"/>
              </a:rPr>
              <a:t>node with </a:t>
            </a:r>
            <a:r>
              <a:rPr lang="en-US" sz="3100" b="1" dirty="0">
                <a:solidFill>
                  <a:schemeClr val="accent6">
                    <a:lumMod val="50000"/>
                  </a:schemeClr>
                </a:solidFill>
                <a:latin typeface="Times New Roman" panose="02020603050405020304" pitchFamily="18" charset="0"/>
                <a:cs typeface="Times New Roman" panose="02020603050405020304" pitchFamily="18" charset="0"/>
              </a:rPr>
              <a:t>N</a:t>
            </a:r>
            <a:r>
              <a:rPr lang="en-US" sz="3200" dirty="0">
                <a:solidFill>
                  <a:srgbClr val="002060"/>
                </a:solidFill>
                <a:latin typeface="Times New Roman" panose="02020603050405020304" pitchFamily="18" charset="0"/>
                <a:cs typeface="Times New Roman" panose="02020603050405020304" pitchFamily="18" charset="0"/>
              </a:rPr>
              <a:t> CPUs, each supporting </a:t>
            </a:r>
            <a:r>
              <a:rPr lang="en-US" sz="3100" b="1" dirty="0">
                <a:solidFill>
                  <a:schemeClr val="accent6">
                    <a:lumMod val="50000"/>
                  </a:schemeClr>
                </a:solidFill>
                <a:latin typeface="Times New Roman" panose="02020603050405020304" pitchFamily="18" charset="0"/>
                <a:cs typeface="Times New Roman" panose="02020603050405020304" pitchFamily="18" charset="0"/>
              </a:rPr>
              <a:t>M</a:t>
            </a:r>
            <a:r>
              <a:rPr lang="en-US" sz="3200" dirty="0">
                <a:solidFill>
                  <a:srgbClr val="002060"/>
                </a:solidFill>
                <a:latin typeface="Times New Roman" panose="02020603050405020304" pitchFamily="18" charset="0"/>
                <a:cs typeface="Times New Roman" panose="02020603050405020304" pitchFamily="18" charset="0"/>
              </a:rPr>
              <a:t> threads, has </a:t>
            </a:r>
            <a:r>
              <a:rPr lang="en-US" sz="3100" b="1" dirty="0">
                <a:solidFill>
                  <a:schemeClr val="accent6">
                    <a:lumMod val="50000"/>
                  </a:schemeClr>
                </a:solidFill>
                <a:latin typeface="Times New Roman" panose="02020603050405020304" pitchFamily="18" charset="0"/>
                <a:cs typeface="Times New Roman" panose="02020603050405020304" pitchFamily="18" charset="0"/>
              </a:rPr>
              <a:t>M * N </a:t>
            </a:r>
            <a:r>
              <a:rPr lang="en-US" sz="3200" dirty="0">
                <a:solidFill>
                  <a:srgbClr val="002060"/>
                </a:solidFill>
                <a:latin typeface="Times New Roman" panose="02020603050405020304" pitchFamily="18" charset="0"/>
                <a:cs typeface="Times New Roman" panose="02020603050405020304" pitchFamily="18" charset="0"/>
              </a:rPr>
              <a:t>simultaneous execution slots.</a:t>
            </a:r>
          </a:p>
          <a:p>
            <a:pPr algn="just"/>
            <a:r>
              <a:rPr lang="en-US" sz="3200" dirty="0">
                <a:solidFill>
                  <a:srgbClr val="002060"/>
                </a:solidFill>
                <a:latin typeface="Times New Roman" panose="02020603050405020304" pitchFamily="18" charset="0"/>
                <a:cs typeface="Times New Roman" panose="02020603050405020304" pitchFamily="18" charset="0"/>
              </a:rPr>
              <a:t>It is worth noting that each data block is processed by one map task running on a single slot.</a:t>
            </a:r>
          </a:p>
          <a:p>
            <a:pPr algn="just"/>
            <a:r>
              <a:rPr lang="en-US" sz="3200" dirty="0">
                <a:solidFill>
                  <a:srgbClr val="002060"/>
                </a:solidFill>
                <a:latin typeface="Times New Roman" panose="02020603050405020304" pitchFamily="18" charset="0"/>
                <a:cs typeface="Times New Roman" panose="02020603050405020304" pitchFamily="18" charset="0"/>
              </a:rPr>
              <a:t>Therefore, there is a one-to-one correspondence between map tasks in a </a:t>
            </a:r>
            <a:r>
              <a:rPr lang="en-US" sz="3100" b="1" dirty="0" err="1">
                <a:solidFill>
                  <a:schemeClr val="accent6">
                    <a:lumMod val="50000"/>
                  </a:schemeClr>
                </a:solidFill>
                <a:latin typeface="Times New Roman" panose="02020603050405020304" pitchFamily="18" charset="0"/>
                <a:cs typeface="Times New Roman" panose="02020603050405020304" pitchFamily="18" charset="0"/>
              </a:rPr>
              <a:t>TaskTracker</a:t>
            </a:r>
            <a:r>
              <a:rPr lang="en-US" sz="3100" b="1" dirty="0">
                <a:solidFill>
                  <a:schemeClr val="accent6">
                    <a:lumMod val="50000"/>
                  </a:schemeClr>
                </a:solidFill>
                <a:latin typeface="Times New Roman" panose="02020603050405020304" pitchFamily="18" charset="0"/>
                <a:cs typeface="Times New Roman" panose="02020603050405020304" pitchFamily="18" charset="0"/>
              </a:rPr>
              <a:t> </a:t>
            </a:r>
            <a:r>
              <a:rPr lang="en-US" sz="3200" dirty="0">
                <a:solidFill>
                  <a:srgbClr val="002060"/>
                </a:solidFill>
                <a:latin typeface="Times New Roman" panose="02020603050405020304" pitchFamily="18" charset="0"/>
                <a:cs typeface="Times New Roman" panose="02020603050405020304" pitchFamily="18" charset="0"/>
              </a:rPr>
              <a:t>and data blocks in the respective </a:t>
            </a:r>
            <a:r>
              <a:rPr lang="en-US" sz="3100" b="1" dirty="0" err="1">
                <a:solidFill>
                  <a:schemeClr val="accent6">
                    <a:lumMod val="50000"/>
                  </a:schemeClr>
                </a:solidFill>
                <a:latin typeface="Times New Roman" panose="02020603050405020304" pitchFamily="18" charset="0"/>
                <a:cs typeface="Times New Roman" panose="02020603050405020304" pitchFamily="18" charset="0"/>
              </a:rPr>
              <a:t>DataNode</a:t>
            </a:r>
            <a:r>
              <a:rPr lang="en-US" sz="32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51334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95CDA-81D9-5DAC-3AF9-856F77D1C4E1}"/>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634308DC-B070-493B-B639-36439F48BE67}"/>
              </a:ext>
            </a:extLst>
          </p:cNvPr>
          <p:cNvPicPr>
            <a:picLocks noChangeAspect="1"/>
          </p:cNvPicPr>
          <p:nvPr/>
        </p:nvPicPr>
        <p:blipFill>
          <a:blip r:embed="rId2"/>
          <a:stretch>
            <a:fillRect/>
          </a:stretch>
        </p:blipFill>
        <p:spPr>
          <a:xfrm>
            <a:off x="349820" y="787078"/>
            <a:ext cx="11328721" cy="5208607"/>
          </a:xfrm>
          <a:prstGeom prst="rect">
            <a:avLst/>
          </a:prstGeom>
        </p:spPr>
      </p:pic>
    </p:spTree>
    <p:extLst>
      <p:ext uri="{BB962C8B-B14F-4D97-AF65-F5344CB8AC3E}">
        <p14:creationId xmlns:p14="http://schemas.microsoft.com/office/powerpoint/2010/main" val="1847208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99D1E-BF80-50FB-EB9F-066841BBE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E4D2D-B4C6-5C08-0C7A-AC09F2132DB8}"/>
              </a:ext>
            </a:extLst>
          </p:cNvPr>
          <p:cNvSpPr>
            <a:spLocks noGrp="1"/>
          </p:cNvSpPr>
          <p:nvPr>
            <p:ph type="title"/>
          </p:nvPr>
        </p:nvSpPr>
        <p:spPr>
          <a:xfrm>
            <a:off x="609600" y="172940"/>
            <a:ext cx="10972800" cy="622191"/>
          </a:xfrm>
        </p:spPr>
        <p:txBody>
          <a:bodyPr>
            <a:normAutofit fontScale="90000"/>
          </a:bodyPr>
          <a:lstStyle/>
          <a:p>
            <a:pPr algn="ctr"/>
            <a:r>
              <a:rPr lang="en-US" altLang="en-US" b="1" dirty="0">
                <a:solidFill>
                  <a:srgbClr val="FF0000"/>
                </a:solidFill>
                <a:latin typeface="Times New Roman" panose="02020603050405020304" charset="0"/>
                <a:cs typeface="Times New Roman" panose="02020603050405020304" charset="0"/>
              </a:rPr>
              <a:t> Characteristics of HDFS</a:t>
            </a:r>
            <a:endParaRPr lang="en-IN" altLang="en-US" b="1" dirty="0">
              <a:solidFill>
                <a:srgbClr val="FF0000"/>
              </a:solidFill>
              <a:latin typeface="Times New Roman" panose="02020603050405020304" charset="0"/>
              <a:cs typeface="Times New Roman" panose="02020603050405020304" charset="0"/>
            </a:endParaRPr>
          </a:p>
        </p:txBody>
      </p:sp>
      <p:sp>
        <p:nvSpPr>
          <p:cNvPr id="5" name="Content Placeholder 4">
            <a:extLst>
              <a:ext uri="{FF2B5EF4-FFF2-40B4-BE49-F238E27FC236}">
                <a16:creationId xmlns:a16="http://schemas.microsoft.com/office/drawing/2014/main" id="{66E7466D-EDFA-41C6-86A7-C5D3156831A9}"/>
              </a:ext>
            </a:extLst>
          </p:cNvPr>
          <p:cNvSpPr>
            <a:spLocks noGrp="1"/>
          </p:cNvSpPr>
          <p:nvPr>
            <p:ph idx="1"/>
          </p:nvPr>
        </p:nvSpPr>
        <p:spPr>
          <a:xfrm>
            <a:off x="572494" y="985962"/>
            <a:ext cx="11290852" cy="5191001"/>
          </a:xfrm>
        </p:spPr>
        <p:txBody>
          <a:bodyPr>
            <a:normAutofit fontScale="92500"/>
          </a:bodyPr>
          <a:lstStyle/>
          <a:p>
            <a:pPr algn="just"/>
            <a:r>
              <a:rPr lang="en-US" sz="3200" b="1" dirty="0">
                <a:solidFill>
                  <a:schemeClr val="accent4">
                    <a:lumMod val="75000"/>
                  </a:schemeClr>
                </a:solidFill>
                <a:latin typeface="Times New Roman" panose="02020603050405020304" pitchFamily="18" charset="0"/>
                <a:cs typeface="Times New Roman" panose="02020603050405020304" pitchFamily="18" charset="0"/>
              </a:rPr>
              <a:t>HDFS Fault Tolerance:</a:t>
            </a:r>
            <a:r>
              <a:rPr lang="en-US" sz="3200" dirty="0">
                <a:latin typeface="Times New Roman" panose="02020603050405020304" pitchFamily="18" charset="0"/>
                <a:cs typeface="Times New Roman" panose="02020603050405020304" pitchFamily="18" charset="0"/>
              </a:rPr>
              <a:t> </a:t>
            </a:r>
            <a:r>
              <a:rPr lang="en-US" sz="3200" dirty="0">
                <a:solidFill>
                  <a:srgbClr val="002060"/>
                </a:solidFill>
                <a:latin typeface="Times New Roman" panose="02020603050405020304" pitchFamily="18" charset="0"/>
                <a:cs typeface="Times New Roman" panose="02020603050405020304" pitchFamily="18" charset="0"/>
              </a:rPr>
              <a:t>HDFS is not a general-purpose file system, as it only executes specific types of applications, it does not need all the requirements of a general distributed file system</a:t>
            </a:r>
          </a:p>
          <a:p>
            <a:pPr lvl="1" algn="just"/>
            <a:r>
              <a:rPr lang="en-US" sz="2800" b="1" dirty="0">
                <a:solidFill>
                  <a:schemeClr val="accent6">
                    <a:lumMod val="50000"/>
                  </a:schemeClr>
                </a:solidFill>
                <a:latin typeface="Times New Roman" panose="02020603050405020304" pitchFamily="18" charset="0"/>
                <a:cs typeface="Times New Roman" panose="02020603050405020304" pitchFamily="18" charset="0"/>
              </a:rPr>
              <a:t>Block replication – </a:t>
            </a:r>
            <a:r>
              <a:rPr lang="en-US" sz="2800" dirty="0">
                <a:solidFill>
                  <a:srgbClr val="002060"/>
                </a:solidFill>
                <a:latin typeface="Times New Roman" panose="02020603050405020304" pitchFamily="18" charset="0"/>
                <a:cs typeface="Times New Roman" panose="02020603050405020304" pitchFamily="18" charset="0"/>
              </a:rPr>
              <a:t>HDFS stores a file as a set of blocks and each block is replicated and distributed across the whole cluster. The replication factor is set by the user and is three by default.</a:t>
            </a:r>
          </a:p>
          <a:p>
            <a:pPr lvl="1" algn="just"/>
            <a:r>
              <a:rPr lang="en-US" sz="2800" b="1" dirty="0">
                <a:solidFill>
                  <a:schemeClr val="accent6">
                    <a:lumMod val="50000"/>
                  </a:schemeClr>
                </a:solidFill>
                <a:latin typeface="Times New Roman" panose="02020603050405020304" pitchFamily="18" charset="0"/>
                <a:cs typeface="Times New Roman" panose="02020603050405020304" pitchFamily="18" charset="0"/>
              </a:rPr>
              <a:t>Replica placement – </a:t>
            </a:r>
            <a:r>
              <a:rPr lang="en-US" sz="2800" dirty="0">
                <a:solidFill>
                  <a:srgbClr val="002060"/>
                </a:solidFill>
                <a:latin typeface="Times New Roman" panose="02020603050405020304" pitchFamily="18" charset="0"/>
                <a:cs typeface="Times New Roman" panose="02020603050405020304" pitchFamily="18" charset="0"/>
              </a:rPr>
              <a:t>The placement of replicas is another factor to fulfill the desired fault tolerance in HDFS. HDFS stores one replica in the same node the original data is stored, one replica on a different node but in the same rack, and one replica on a different node in a different rack to provide three copies of the data</a:t>
            </a:r>
          </a:p>
          <a:p>
            <a:pPr lvl="1" algn="just"/>
            <a:r>
              <a:rPr lang="en-US" sz="2800" b="1" dirty="0">
                <a:solidFill>
                  <a:schemeClr val="accent6">
                    <a:lumMod val="50000"/>
                  </a:schemeClr>
                </a:solidFill>
                <a:latin typeface="Times New Roman" panose="02020603050405020304" pitchFamily="18" charset="0"/>
                <a:cs typeface="Times New Roman" panose="02020603050405020304" pitchFamily="18" charset="0"/>
              </a:rPr>
              <a:t>Heartbeat and </a:t>
            </a:r>
            <a:r>
              <a:rPr lang="en-US" sz="2800" b="1" dirty="0" err="1">
                <a:solidFill>
                  <a:schemeClr val="accent6">
                    <a:lumMod val="50000"/>
                  </a:schemeClr>
                </a:solidFill>
                <a:latin typeface="Times New Roman" panose="02020603050405020304" pitchFamily="18" charset="0"/>
                <a:cs typeface="Times New Roman" panose="02020603050405020304" pitchFamily="18" charset="0"/>
              </a:rPr>
              <a:t>Blockreport</a:t>
            </a:r>
            <a:r>
              <a:rPr lang="en-US" sz="2800" b="1" dirty="0">
                <a:solidFill>
                  <a:schemeClr val="accent6">
                    <a:lumMod val="50000"/>
                  </a:schemeClr>
                </a:solidFill>
                <a:latin typeface="Times New Roman" panose="02020603050405020304" pitchFamily="18" charset="0"/>
                <a:cs typeface="Times New Roman" panose="02020603050405020304" pitchFamily="18" charset="0"/>
              </a:rPr>
              <a:t> messages – </a:t>
            </a:r>
            <a:r>
              <a:rPr lang="en-US" sz="2800" dirty="0">
                <a:solidFill>
                  <a:srgbClr val="002060"/>
                </a:solidFill>
                <a:latin typeface="Times New Roman" panose="02020603050405020304" pitchFamily="18" charset="0"/>
                <a:cs typeface="Times New Roman" panose="02020603050405020304" pitchFamily="18" charset="0"/>
              </a:rPr>
              <a:t>Heartbeats and </a:t>
            </a:r>
            <a:r>
              <a:rPr lang="en-US" sz="2800" dirty="0" err="1">
                <a:solidFill>
                  <a:srgbClr val="002060"/>
                </a:solidFill>
                <a:latin typeface="Times New Roman" panose="02020603050405020304" pitchFamily="18" charset="0"/>
                <a:cs typeface="Times New Roman" panose="02020603050405020304" pitchFamily="18" charset="0"/>
              </a:rPr>
              <a:t>Blockreports</a:t>
            </a:r>
            <a:r>
              <a:rPr lang="en-US" sz="2800" dirty="0">
                <a:solidFill>
                  <a:srgbClr val="002060"/>
                </a:solidFill>
                <a:latin typeface="Times New Roman" panose="02020603050405020304" pitchFamily="18" charset="0"/>
                <a:cs typeface="Times New Roman" panose="02020603050405020304" pitchFamily="18" charset="0"/>
              </a:rPr>
              <a:t> are periodic messages sent to the </a:t>
            </a:r>
            <a:r>
              <a:rPr lang="en-US" sz="2800" b="1" dirty="0" err="1">
                <a:solidFill>
                  <a:schemeClr val="accent6">
                    <a:lumMod val="50000"/>
                  </a:schemeClr>
                </a:solidFill>
                <a:latin typeface="Times New Roman" panose="02020603050405020304" pitchFamily="18" charset="0"/>
                <a:cs typeface="Times New Roman" panose="02020603050405020304" pitchFamily="18" charset="0"/>
              </a:rPr>
              <a:t>NameNode</a:t>
            </a:r>
            <a:r>
              <a:rPr lang="en-US" sz="2800" dirty="0">
                <a:solidFill>
                  <a:srgbClr val="002060"/>
                </a:solidFill>
                <a:latin typeface="Times New Roman" panose="02020603050405020304" pitchFamily="18" charset="0"/>
                <a:cs typeface="Times New Roman" panose="02020603050405020304" pitchFamily="18" charset="0"/>
              </a:rPr>
              <a:t> by each </a:t>
            </a:r>
            <a:r>
              <a:rPr lang="en-US" sz="2800" b="1" dirty="0" err="1">
                <a:solidFill>
                  <a:schemeClr val="accent6">
                    <a:lumMod val="50000"/>
                  </a:schemeClr>
                </a:solidFill>
                <a:latin typeface="Times New Roman" panose="02020603050405020304" pitchFamily="18" charset="0"/>
                <a:cs typeface="Times New Roman" panose="02020603050405020304" pitchFamily="18" charset="0"/>
              </a:rPr>
              <a:t>DataNode</a:t>
            </a:r>
            <a:r>
              <a:rPr lang="en-US" sz="2800" dirty="0">
                <a:solidFill>
                  <a:srgbClr val="002060"/>
                </a:solidFill>
                <a:latin typeface="Times New Roman" panose="02020603050405020304" pitchFamily="18" charset="0"/>
                <a:cs typeface="Times New Roman" panose="02020603050405020304" pitchFamily="18" charset="0"/>
              </a:rPr>
              <a:t> in a cluster</a:t>
            </a:r>
          </a:p>
        </p:txBody>
      </p:sp>
    </p:spTree>
    <p:extLst>
      <p:ext uri="{BB962C8B-B14F-4D97-AF65-F5344CB8AC3E}">
        <p14:creationId xmlns:p14="http://schemas.microsoft.com/office/powerpoint/2010/main" val="3111349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99D1E-BF80-50FB-EB9F-066841BBE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E4D2D-B4C6-5C08-0C7A-AC09F2132DB8}"/>
              </a:ext>
            </a:extLst>
          </p:cNvPr>
          <p:cNvSpPr>
            <a:spLocks noGrp="1"/>
          </p:cNvSpPr>
          <p:nvPr>
            <p:ph type="title"/>
          </p:nvPr>
        </p:nvSpPr>
        <p:spPr>
          <a:xfrm>
            <a:off x="609600" y="172940"/>
            <a:ext cx="10972800" cy="622191"/>
          </a:xfrm>
        </p:spPr>
        <p:txBody>
          <a:bodyPr>
            <a:normAutofit fontScale="90000"/>
          </a:bodyPr>
          <a:lstStyle/>
          <a:p>
            <a:pPr algn="ctr"/>
            <a:r>
              <a:rPr lang="en-US" altLang="en-US" b="1" dirty="0">
                <a:solidFill>
                  <a:srgbClr val="FF0000"/>
                </a:solidFill>
                <a:latin typeface="Times New Roman" panose="02020603050405020304" charset="0"/>
                <a:cs typeface="Times New Roman" panose="02020603050405020304" charset="0"/>
              </a:rPr>
              <a:t> Characteristics of HDFS</a:t>
            </a:r>
            <a:endParaRPr lang="en-IN" altLang="en-US" b="1" dirty="0">
              <a:solidFill>
                <a:srgbClr val="FF0000"/>
              </a:solidFill>
              <a:latin typeface="Times New Roman" panose="02020603050405020304" charset="0"/>
              <a:cs typeface="Times New Roman" panose="02020603050405020304" charset="0"/>
            </a:endParaRPr>
          </a:p>
        </p:txBody>
      </p:sp>
      <p:sp>
        <p:nvSpPr>
          <p:cNvPr id="5" name="Content Placeholder 4">
            <a:extLst>
              <a:ext uri="{FF2B5EF4-FFF2-40B4-BE49-F238E27FC236}">
                <a16:creationId xmlns:a16="http://schemas.microsoft.com/office/drawing/2014/main" id="{66E7466D-EDFA-41C6-86A7-C5D3156831A9}"/>
              </a:ext>
            </a:extLst>
          </p:cNvPr>
          <p:cNvSpPr>
            <a:spLocks noGrp="1"/>
          </p:cNvSpPr>
          <p:nvPr>
            <p:ph idx="1"/>
          </p:nvPr>
        </p:nvSpPr>
        <p:spPr>
          <a:xfrm>
            <a:off x="572494" y="985962"/>
            <a:ext cx="11290852" cy="5872038"/>
          </a:xfrm>
        </p:spPr>
        <p:txBody>
          <a:bodyPr>
            <a:normAutofit/>
          </a:bodyPr>
          <a:lstStyle/>
          <a:p>
            <a:pPr algn="just"/>
            <a:r>
              <a:rPr lang="en-US" sz="3200" b="1" dirty="0">
                <a:solidFill>
                  <a:schemeClr val="accent4">
                    <a:lumMod val="75000"/>
                  </a:schemeClr>
                </a:solidFill>
                <a:latin typeface="Times New Roman" panose="02020603050405020304" pitchFamily="18" charset="0"/>
                <a:cs typeface="Times New Roman" panose="02020603050405020304" pitchFamily="18" charset="0"/>
              </a:rPr>
              <a:t>HDFS High-Throughput Access to Large Data Sets (Files):</a:t>
            </a:r>
            <a:r>
              <a:rPr lang="en-US" sz="3200" dirty="0">
                <a:latin typeface="Times New Roman" panose="02020603050405020304" pitchFamily="18" charset="0"/>
                <a:cs typeface="Times New Roman" panose="02020603050405020304" pitchFamily="18" charset="0"/>
              </a:rPr>
              <a:t> </a:t>
            </a:r>
            <a:r>
              <a:rPr lang="en-US" sz="3200" dirty="0">
                <a:solidFill>
                  <a:srgbClr val="002060"/>
                </a:solidFill>
                <a:latin typeface="Times New Roman" panose="02020603050405020304" pitchFamily="18" charset="0"/>
                <a:cs typeface="Times New Roman" panose="02020603050405020304" pitchFamily="18" charset="0"/>
              </a:rPr>
              <a:t>Primarily designed for batch </a:t>
            </a:r>
            <a:r>
              <a:rPr lang="en-US" sz="3200" dirty="0">
                <a:latin typeface="Times New Roman" panose="02020603050405020304" pitchFamily="18" charset="0"/>
                <a:cs typeface="Times New Roman" panose="02020603050405020304" pitchFamily="18" charset="0"/>
              </a:rPr>
              <a:t>processing, </a:t>
            </a:r>
            <a:r>
              <a:rPr lang="en-US" sz="3200" dirty="0">
                <a:solidFill>
                  <a:srgbClr val="002060"/>
                </a:solidFill>
                <a:latin typeface="Times New Roman" panose="02020603050405020304" pitchFamily="18" charset="0"/>
                <a:cs typeface="Times New Roman" panose="02020603050405020304" pitchFamily="18" charset="0"/>
              </a:rPr>
              <a:t>data access throughput in HDFS is more important than latency.</a:t>
            </a:r>
          </a:p>
          <a:p>
            <a:pPr lvl="1" algn="just"/>
            <a:r>
              <a:rPr lang="en-US" sz="2800" b="1" dirty="0">
                <a:solidFill>
                  <a:schemeClr val="accent2">
                    <a:lumMod val="75000"/>
                  </a:schemeClr>
                </a:solidFill>
                <a:latin typeface="Times New Roman" panose="02020603050405020304" pitchFamily="18" charset="0"/>
                <a:cs typeface="Times New Roman" panose="02020603050405020304" pitchFamily="18" charset="0"/>
              </a:rPr>
              <a:t>Two advantages:</a:t>
            </a:r>
          </a:p>
          <a:p>
            <a:pPr lvl="1" algn="just"/>
            <a:r>
              <a:rPr lang="en-US" sz="2800" dirty="0">
                <a:solidFill>
                  <a:srgbClr val="002060"/>
                </a:solidFill>
                <a:latin typeface="Times New Roman" panose="02020603050405020304" pitchFamily="18" charset="0"/>
                <a:cs typeface="Times New Roman" panose="02020603050405020304" pitchFamily="18" charset="0"/>
              </a:rPr>
              <a:t>The list of blocks per file will shrink as the size of individual blocks increases, </a:t>
            </a:r>
          </a:p>
          <a:p>
            <a:pPr lvl="1" algn="just"/>
            <a:r>
              <a:rPr lang="en-US" sz="2800" dirty="0">
                <a:solidFill>
                  <a:srgbClr val="002060"/>
                </a:solidFill>
                <a:latin typeface="Times New Roman" panose="02020603050405020304" pitchFamily="18" charset="0"/>
                <a:cs typeface="Times New Roman" panose="02020603050405020304" pitchFamily="18" charset="0"/>
              </a:rPr>
              <a:t>And by keeping large amounts of data sequentially within a block, HDFS provides fast streaming reads of data.</a:t>
            </a:r>
          </a:p>
        </p:txBody>
      </p:sp>
    </p:spTree>
    <p:extLst>
      <p:ext uri="{BB962C8B-B14F-4D97-AF65-F5344CB8AC3E}">
        <p14:creationId xmlns:p14="http://schemas.microsoft.com/office/powerpoint/2010/main" val="2052986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99D1E-BF80-50FB-EB9F-066841BBE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E4D2D-B4C6-5C08-0C7A-AC09F2132DB8}"/>
              </a:ext>
            </a:extLst>
          </p:cNvPr>
          <p:cNvSpPr>
            <a:spLocks noGrp="1"/>
          </p:cNvSpPr>
          <p:nvPr>
            <p:ph type="title"/>
          </p:nvPr>
        </p:nvSpPr>
        <p:spPr>
          <a:xfrm>
            <a:off x="609600" y="172940"/>
            <a:ext cx="10972800" cy="622191"/>
          </a:xfrm>
        </p:spPr>
        <p:txBody>
          <a:bodyPr>
            <a:normAutofit fontScale="90000"/>
          </a:bodyPr>
          <a:lstStyle/>
          <a:p>
            <a:pPr algn="ctr"/>
            <a:r>
              <a:rPr lang="en-US" altLang="en-US" b="1" dirty="0">
                <a:solidFill>
                  <a:srgbClr val="FF0000"/>
                </a:solidFill>
                <a:latin typeface="Times New Roman" panose="02020603050405020304" charset="0"/>
                <a:cs typeface="Times New Roman" panose="02020603050405020304" charset="0"/>
              </a:rPr>
              <a:t> Characteristics of HDFS</a:t>
            </a:r>
            <a:endParaRPr lang="en-IN" altLang="en-US" b="1" dirty="0">
              <a:solidFill>
                <a:srgbClr val="FF0000"/>
              </a:solidFill>
              <a:latin typeface="Times New Roman" panose="02020603050405020304" charset="0"/>
              <a:cs typeface="Times New Roman" panose="02020603050405020304" charset="0"/>
            </a:endParaRPr>
          </a:p>
        </p:txBody>
      </p:sp>
      <p:sp>
        <p:nvSpPr>
          <p:cNvPr id="5" name="Content Placeholder 4">
            <a:extLst>
              <a:ext uri="{FF2B5EF4-FFF2-40B4-BE49-F238E27FC236}">
                <a16:creationId xmlns:a16="http://schemas.microsoft.com/office/drawing/2014/main" id="{66E7466D-EDFA-41C6-86A7-C5D3156831A9}"/>
              </a:ext>
            </a:extLst>
          </p:cNvPr>
          <p:cNvSpPr>
            <a:spLocks noGrp="1"/>
          </p:cNvSpPr>
          <p:nvPr>
            <p:ph idx="1"/>
          </p:nvPr>
        </p:nvSpPr>
        <p:spPr>
          <a:xfrm>
            <a:off x="572494" y="985962"/>
            <a:ext cx="11290852" cy="5699098"/>
          </a:xfrm>
        </p:spPr>
        <p:txBody>
          <a:bodyPr>
            <a:normAutofit/>
          </a:bodyPr>
          <a:lstStyle/>
          <a:p>
            <a:pPr algn="just"/>
            <a:r>
              <a:rPr lang="en-US" sz="2400" b="1" dirty="0">
                <a:solidFill>
                  <a:schemeClr val="accent4">
                    <a:lumMod val="75000"/>
                  </a:schemeClr>
                </a:solidFill>
                <a:latin typeface="Times New Roman" panose="02020603050405020304" pitchFamily="18" charset="0"/>
                <a:cs typeface="Times New Roman" panose="02020603050405020304" pitchFamily="18" charset="0"/>
              </a:rPr>
              <a:t>HDFS Operation:</a:t>
            </a:r>
            <a:r>
              <a:rPr lang="en-US" sz="2400" dirty="0">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Control flow of HDFS operations such as write and read can properly highlight roles of the </a:t>
            </a:r>
            <a:r>
              <a:rPr lang="en-US" sz="2400" b="1" dirty="0" err="1">
                <a:solidFill>
                  <a:schemeClr val="accent6">
                    <a:lumMod val="50000"/>
                  </a:schemeClr>
                </a:solidFill>
                <a:latin typeface="Times New Roman" panose="02020603050405020304" pitchFamily="18" charset="0"/>
                <a:cs typeface="Times New Roman" panose="02020603050405020304" pitchFamily="18" charset="0"/>
              </a:rPr>
              <a:t>NameNode</a:t>
            </a:r>
            <a:r>
              <a:rPr lang="en-US" sz="2400" dirty="0">
                <a:solidFill>
                  <a:srgbClr val="002060"/>
                </a:solidFill>
                <a:latin typeface="Times New Roman" panose="02020603050405020304" pitchFamily="18" charset="0"/>
                <a:cs typeface="Times New Roman" panose="02020603050405020304" pitchFamily="18" charset="0"/>
              </a:rPr>
              <a:t> and </a:t>
            </a:r>
            <a:r>
              <a:rPr lang="en-US" sz="2400" b="1" dirty="0" err="1">
                <a:solidFill>
                  <a:schemeClr val="accent6">
                    <a:lumMod val="50000"/>
                  </a:schemeClr>
                </a:solidFill>
                <a:latin typeface="Times New Roman" panose="02020603050405020304" pitchFamily="18" charset="0"/>
                <a:cs typeface="Times New Roman" panose="02020603050405020304" pitchFamily="18" charset="0"/>
              </a:rPr>
              <a:t>DataNodes</a:t>
            </a:r>
            <a:r>
              <a:rPr lang="en-US" sz="2400" dirty="0">
                <a:solidFill>
                  <a:srgbClr val="002060"/>
                </a:solidFill>
                <a:latin typeface="Times New Roman" panose="02020603050405020304" pitchFamily="18" charset="0"/>
                <a:cs typeface="Times New Roman" panose="02020603050405020304" pitchFamily="18" charset="0"/>
              </a:rPr>
              <a:t> in the managing operations</a:t>
            </a:r>
          </a:p>
          <a:p>
            <a:pPr algn="just"/>
            <a:endParaRPr lang="en-US" sz="2400" dirty="0">
              <a:solidFill>
                <a:srgbClr val="002060"/>
              </a:solidFill>
              <a:latin typeface="Times New Roman" panose="02020603050405020304" pitchFamily="18" charset="0"/>
              <a:cs typeface="Times New Roman" panose="02020603050405020304" pitchFamily="18" charset="0"/>
            </a:endParaRPr>
          </a:p>
          <a:p>
            <a:pPr lvl="1" algn="just"/>
            <a:r>
              <a:rPr lang="en-US" b="1" dirty="0">
                <a:solidFill>
                  <a:schemeClr val="accent6">
                    <a:lumMod val="50000"/>
                  </a:schemeClr>
                </a:solidFill>
                <a:latin typeface="Times New Roman" panose="02020603050405020304" pitchFamily="18" charset="0"/>
                <a:cs typeface="Times New Roman" panose="02020603050405020304" pitchFamily="18" charset="0"/>
              </a:rPr>
              <a:t>Reading from a File –</a:t>
            </a:r>
          </a:p>
          <a:p>
            <a:pPr marL="971550" lvl="1" indent="-514350" algn="just">
              <a:buFont typeface="+mj-lt"/>
              <a:buAutoNum type="arabicPeriod"/>
            </a:pPr>
            <a:r>
              <a:rPr lang="en-US" dirty="0">
                <a:solidFill>
                  <a:srgbClr val="002060"/>
                </a:solidFill>
                <a:latin typeface="Times New Roman" panose="02020603050405020304" pitchFamily="18" charset="0"/>
                <a:cs typeface="Times New Roman" panose="02020603050405020304" pitchFamily="18" charset="0"/>
              </a:rPr>
              <a:t>To read a file in HDFS, a user sends an “open” request to the </a:t>
            </a:r>
            <a:r>
              <a:rPr lang="en-US" dirty="0" err="1">
                <a:solidFill>
                  <a:srgbClr val="002060"/>
                </a:solidFill>
                <a:latin typeface="Times New Roman" panose="02020603050405020304" pitchFamily="18" charset="0"/>
                <a:cs typeface="Times New Roman" panose="02020603050405020304" pitchFamily="18" charset="0"/>
              </a:rPr>
              <a:t>NameNode</a:t>
            </a:r>
            <a:r>
              <a:rPr lang="en-US" dirty="0">
                <a:solidFill>
                  <a:srgbClr val="002060"/>
                </a:solidFill>
                <a:latin typeface="Times New Roman" panose="02020603050405020304" pitchFamily="18" charset="0"/>
                <a:cs typeface="Times New Roman" panose="02020603050405020304" pitchFamily="18" charset="0"/>
              </a:rPr>
              <a:t> to get the location of file blocks.</a:t>
            </a:r>
          </a:p>
          <a:p>
            <a:pPr marL="971550" lvl="1" indent="-514350" algn="just">
              <a:buFont typeface="+mj-lt"/>
              <a:buAutoNum type="arabicPeriod"/>
            </a:pPr>
            <a:r>
              <a:rPr lang="en-US" dirty="0">
                <a:solidFill>
                  <a:srgbClr val="002060"/>
                </a:solidFill>
                <a:latin typeface="Times New Roman" panose="02020603050405020304" pitchFamily="18" charset="0"/>
                <a:cs typeface="Times New Roman" panose="02020603050405020304" pitchFamily="18" charset="0"/>
              </a:rPr>
              <a:t>For each file block, the </a:t>
            </a:r>
            <a:r>
              <a:rPr lang="en-US" dirty="0" err="1">
                <a:solidFill>
                  <a:srgbClr val="002060"/>
                </a:solidFill>
                <a:latin typeface="Times New Roman" panose="02020603050405020304" pitchFamily="18" charset="0"/>
                <a:cs typeface="Times New Roman" panose="02020603050405020304" pitchFamily="18" charset="0"/>
              </a:rPr>
              <a:t>NameNode</a:t>
            </a:r>
            <a:r>
              <a:rPr lang="en-US" dirty="0">
                <a:solidFill>
                  <a:srgbClr val="002060"/>
                </a:solidFill>
                <a:latin typeface="Times New Roman" panose="02020603050405020304" pitchFamily="18" charset="0"/>
                <a:cs typeface="Times New Roman" panose="02020603050405020304" pitchFamily="18" charset="0"/>
              </a:rPr>
              <a:t> returns the address of a set of </a:t>
            </a:r>
            <a:r>
              <a:rPr lang="en-US" dirty="0" err="1">
                <a:solidFill>
                  <a:srgbClr val="002060"/>
                </a:solidFill>
                <a:latin typeface="Times New Roman" panose="02020603050405020304" pitchFamily="18" charset="0"/>
                <a:cs typeface="Times New Roman" panose="02020603050405020304" pitchFamily="18" charset="0"/>
              </a:rPr>
              <a:t>DataNodes</a:t>
            </a:r>
            <a:r>
              <a:rPr lang="en-US" dirty="0">
                <a:solidFill>
                  <a:srgbClr val="002060"/>
                </a:solidFill>
                <a:latin typeface="Times New Roman" panose="02020603050405020304" pitchFamily="18" charset="0"/>
                <a:cs typeface="Times New Roman" panose="02020603050405020304" pitchFamily="18" charset="0"/>
              </a:rPr>
              <a:t> containing replica information for the requested file.</a:t>
            </a:r>
          </a:p>
          <a:p>
            <a:pPr marL="971550" lvl="1" indent="-514350" algn="just">
              <a:buFont typeface="+mj-lt"/>
              <a:buAutoNum type="arabicPeriod"/>
            </a:pPr>
            <a:r>
              <a:rPr lang="en-US" dirty="0">
                <a:solidFill>
                  <a:srgbClr val="002060"/>
                </a:solidFill>
                <a:latin typeface="Times New Roman" panose="02020603050405020304" pitchFamily="18" charset="0"/>
                <a:cs typeface="Times New Roman" panose="02020603050405020304" pitchFamily="18" charset="0"/>
              </a:rPr>
              <a:t>Upon receiving such information, the user calls the read function to connect to the closest </a:t>
            </a:r>
            <a:r>
              <a:rPr lang="en-US" dirty="0" err="1">
                <a:solidFill>
                  <a:srgbClr val="002060"/>
                </a:solidFill>
                <a:latin typeface="Times New Roman" panose="02020603050405020304" pitchFamily="18" charset="0"/>
                <a:cs typeface="Times New Roman" panose="02020603050405020304" pitchFamily="18" charset="0"/>
              </a:rPr>
              <a:t>DataNode</a:t>
            </a:r>
            <a:r>
              <a:rPr lang="en-US" dirty="0">
                <a:solidFill>
                  <a:srgbClr val="002060"/>
                </a:solidFill>
                <a:latin typeface="Times New Roman" panose="02020603050405020304" pitchFamily="18" charset="0"/>
                <a:cs typeface="Times New Roman" panose="02020603050405020304" pitchFamily="18" charset="0"/>
              </a:rPr>
              <a:t> containing the first block of the file.</a:t>
            </a:r>
          </a:p>
          <a:p>
            <a:pPr marL="971550" lvl="1" indent="-514350" algn="just">
              <a:buFont typeface="+mj-lt"/>
              <a:buAutoNum type="arabicPeriod"/>
            </a:pPr>
            <a:r>
              <a:rPr lang="en-US" dirty="0">
                <a:solidFill>
                  <a:srgbClr val="002060"/>
                </a:solidFill>
                <a:latin typeface="Times New Roman" panose="02020603050405020304" pitchFamily="18" charset="0"/>
                <a:cs typeface="Times New Roman" panose="02020603050405020304" pitchFamily="18" charset="0"/>
              </a:rPr>
              <a:t>Connection is terminated and the same process is repeated for all blocks of the requested file until the whole file is streamed to the user.</a:t>
            </a:r>
          </a:p>
        </p:txBody>
      </p:sp>
    </p:spTree>
    <p:extLst>
      <p:ext uri="{BB962C8B-B14F-4D97-AF65-F5344CB8AC3E}">
        <p14:creationId xmlns:p14="http://schemas.microsoft.com/office/powerpoint/2010/main" val="1710676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99D1E-BF80-50FB-EB9F-066841BBE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5E4D2D-B4C6-5C08-0C7A-AC09F2132DB8}"/>
              </a:ext>
            </a:extLst>
          </p:cNvPr>
          <p:cNvSpPr>
            <a:spLocks noGrp="1"/>
          </p:cNvSpPr>
          <p:nvPr>
            <p:ph type="title"/>
          </p:nvPr>
        </p:nvSpPr>
        <p:spPr>
          <a:xfrm>
            <a:off x="609600" y="172940"/>
            <a:ext cx="10972800" cy="622191"/>
          </a:xfrm>
        </p:spPr>
        <p:txBody>
          <a:bodyPr>
            <a:normAutofit fontScale="90000"/>
          </a:bodyPr>
          <a:lstStyle/>
          <a:p>
            <a:pPr algn="ctr"/>
            <a:r>
              <a:rPr lang="en-US" altLang="en-US" b="1" dirty="0">
                <a:solidFill>
                  <a:srgbClr val="FF0000"/>
                </a:solidFill>
                <a:latin typeface="Times New Roman" panose="02020603050405020304" charset="0"/>
                <a:cs typeface="Times New Roman" panose="02020603050405020304" charset="0"/>
              </a:rPr>
              <a:t> Characteristics of HDFS</a:t>
            </a:r>
            <a:endParaRPr lang="en-IN" altLang="en-US" b="1" dirty="0">
              <a:solidFill>
                <a:srgbClr val="FF0000"/>
              </a:solidFill>
              <a:latin typeface="Times New Roman" panose="02020603050405020304" charset="0"/>
              <a:cs typeface="Times New Roman" panose="02020603050405020304" charset="0"/>
            </a:endParaRPr>
          </a:p>
        </p:txBody>
      </p:sp>
      <p:sp>
        <p:nvSpPr>
          <p:cNvPr id="5" name="Content Placeholder 4">
            <a:extLst>
              <a:ext uri="{FF2B5EF4-FFF2-40B4-BE49-F238E27FC236}">
                <a16:creationId xmlns:a16="http://schemas.microsoft.com/office/drawing/2014/main" id="{66E7466D-EDFA-41C6-86A7-C5D3156831A9}"/>
              </a:ext>
            </a:extLst>
          </p:cNvPr>
          <p:cNvSpPr>
            <a:spLocks noGrp="1"/>
          </p:cNvSpPr>
          <p:nvPr>
            <p:ph idx="1"/>
          </p:nvPr>
        </p:nvSpPr>
        <p:spPr>
          <a:xfrm>
            <a:off x="572494" y="985962"/>
            <a:ext cx="11290852" cy="5699098"/>
          </a:xfrm>
        </p:spPr>
        <p:txBody>
          <a:bodyPr>
            <a:normAutofit/>
          </a:bodyPr>
          <a:lstStyle/>
          <a:p>
            <a:pPr algn="just"/>
            <a:r>
              <a:rPr lang="en-US" sz="2400" b="1" dirty="0">
                <a:solidFill>
                  <a:schemeClr val="accent4">
                    <a:lumMod val="75000"/>
                  </a:schemeClr>
                </a:solidFill>
                <a:latin typeface="Times New Roman" panose="02020603050405020304" pitchFamily="18" charset="0"/>
                <a:cs typeface="Times New Roman" panose="02020603050405020304" pitchFamily="18" charset="0"/>
              </a:rPr>
              <a:t>HDFS Operation:</a:t>
            </a:r>
            <a:r>
              <a:rPr lang="en-US" sz="2400" dirty="0">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Control flow of HDFS operations such as write and read can properly highlight roles of the </a:t>
            </a:r>
            <a:r>
              <a:rPr lang="en-US" sz="2400" b="1" dirty="0" err="1">
                <a:solidFill>
                  <a:schemeClr val="accent6">
                    <a:lumMod val="50000"/>
                  </a:schemeClr>
                </a:solidFill>
                <a:latin typeface="Times New Roman" panose="02020603050405020304" pitchFamily="18" charset="0"/>
                <a:cs typeface="Times New Roman" panose="02020603050405020304" pitchFamily="18" charset="0"/>
              </a:rPr>
              <a:t>NameNode</a:t>
            </a:r>
            <a:r>
              <a:rPr lang="en-US" sz="2400" dirty="0">
                <a:solidFill>
                  <a:srgbClr val="002060"/>
                </a:solidFill>
                <a:latin typeface="Times New Roman" panose="02020603050405020304" pitchFamily="18" charset="0"/>
                <a:cs typeface="Times New Roman" panose="02020603050405020304" pitchFamily="18" charset="0"/>
              </a:rPr>
              <a:t> and </a:t>
            </a:r>
            <a:r>
              <a:rPr lang="en-US" sz="2400" b="1" dirty="0" err="1">
                <a:solidFill>
                  <a:schemeClr val="accent6">
                    <a:lumMod val="50000"/>
                  </a:schemeClr>
                </a:solidFill>
                <a:latin typeface="Times New Roman" panose="02020603050405020304" pitchFamily="18" charset="0"/>
                <a:cs typeface="Times New Roman" panose="02020603050405020304" pitchFamily="18" charset="0"/>
              </a:rPr>
              <a:t>DataNodes</a:t>
            </a:r>
            <a:r>
              <a:rPr lang="en-US" sz="2400" dirty="0">
                <a:solidFill>
                  <a:srgbClr val="002060"/>
                </a:solidFill>
                <a:latin typeface="Times New Roman" panose="02020603050405020304" pitchFamily="18" charset="0"/>
                <a:cs typeface="Times New Roman" panose="02020603050405020304" pitchFamily="18" charset="0"/>
              </a:rPr>
              <a:t> in the managing operations</a:t>
            </a:r>
          </a:p>
          <a:p>
            <a:pPr algn="just"/>
            <a:endParaRPr lang="en-US" sz="2400" dirty="0">
              <a:solidFill>
                <a:srgbClr val="002060"/>
              </a:solidFill>
              <a:latin typeface="Times New Roman" panose="02020603050405020304" pitchFamily="18" charset="0"/>
              <a:cs typeface="Times New Roman" panose="02020603050405020304" pitchFamily="18" charset="0"/>
            </a:endParaRPr>
          </a:p>
          <a:p>
            <a:pPr lvl="1" algn="just"/>
            <a:r>
              <a:rPr lang="en-US" b="1" dirty="0">
                <a:solidFill>
                  <a:schemeClr val="accent6">
                    <a:lumMod val="50000"/>
                  </a:schemeClr>
                </a:solidFill>
                <a:latin typeface="Times New Roman" panose="02020603050405020304" pitchFamily="18" charset="0"/>
                <a:cs typeface="Times New Roman" panose="02020603050405020304" pitchFamily="18" charset="0"/>
              </a:rPr>
              <a:t>Writing to a File – </a:t>
            </a:r>
          </a:p>
          <a:p>
            <a:pPr marL="971550" lvl="1" indent="-514350" algn="just">
              <a:buFont typeface="+mj-lt"/>
              <a:buAutoNum type="arabicPeriod"/>
            </a:pPr>
            <a:r>
              <a:rPr lang="en-US" dirty="0">
                <a:solidFill>
                  <a:srgbClr val="002060"/>
                </a:solidFill>
                <a:latin typeface="Times New Roman" panose="02020603050405020304" pitchFamily="18" charset="0"/>
                <a:cs typeface="Times New Roman" panose="02020603050405020304" pitchFamily="18" charset="0"/>
              </a:rPr>
              <a:t>To write a file in HDFS, a user sends a “create” request to the </a:t>
            </a:r>
            <a:r>
              <a:rPr lang="en-US" dirty="0" err="1">
                <a:solidFill>
                  <a:srgbClr val="002060"/>
                </a:solidFill>
                <a:latin typeface="Times New Roman" panose="02020603050405020304" pitchFamily="18" charset="0"/>
                <a:cs typeface="Times New Roman" panose="02020603050405020304" pitchFamily="18" charset="0"/>
              </a:rPr>
              <a:t>NameNode</a:t>
            </a:r>
            <a:r>
              <a:rPr lang="en-US" dirty="0">
                <a:solidFill>
                  <a:srgbClr val="002060"/>
                </a:solidFill>
                <a:latin typeface="Times New Roman" panose="02020603050405020304" pitchFamily="18" charset="0"/>
                <a:cs typeface="Times New Roman" panose="02020603050405020304" pitchFamily="18" charset="0"/>
              </a:rPr>
              <a:t> to create a new file in the file system namespace.</a:t>
            </a:r>
          </a:p>
          <a:p>
            <a:pPr marL="971550" lvl="1" indent="-514350" algn="just">
              <a:buFont typeface="+mj-lt"/>
              <a:buAutoNum type="arabicPeriod"/>
            </a:pPr>
            <a:r>
              <a:rPr lang="en-US" dirty="0">
                <a:solidFill>
                  <a:srgbClr val="002060"/>
                </a:solidFill>
                <a:latin typeface="Times New Roman" panose="02020603050405020304" pitchFamily="18" charset="0"/>
                <a:cs typeface="Times New Roman" panose="02020603050405020304" pitchFamily="18" charset="0"/>
              </a:rPr>
              <a:t>If the file does not exist, the </a:t>
            </a:r>
            <a:r>
              <a:rPr lang="en-US" dirty="0" err="1">
                <a:solidFill>
                  <a:srgbClr val="002060"/>
                </a:solidFill>
                <a:latin typeface="Times New Roman" panose="02020603050405020304" pitchFamily="18" charset="0"/>
                <a:cs typeface="Times New Roman" panose="02020603050405020304" pitchFamily="18" charset="0"/>
              </a:rPr>
              <a:t>NameNode</a:t>
            </a:r>
            <a:r>
              <a:rPr lang="en-US" dirty="0">
                <a:solidFill>
                  <a:srgbClr val="002060"/>
                </a:solidFill>
                <a:latin typeface="Times New Roman" panose="02020603050405020304" pitchFamily="18" charset="0"/>
                <a:cs typeface="Times New Roman" panose="02020603050405020304" pitchFamily="18" charset="0"/>
              </a:rPr>
              <a:t> notifies the user and allows him to start writing data to the file by calling the write function.</a:t>
            </a:r>
          </a:p>
          <a:p>
            <a:pPr marL="971550" lvl="1" indent="-514350" algn="just">
              <a:buFont typeface="+mj-lt"/>
              <a:buAutoNum type="arabicPeriod"/>
            </a:pPr>
            <a:r>
              <a:rPr lang="en-US" dirty="0">
                <a:solidFill>
                  <a:srgbClr val="002060"/>
                </a:solidFill>
                <a:latin typeface="Times New Roman" panose="02020603050405020304" pitchFamily="18" charset="0"/>
                <a:cs typeface="Times New Roman" panose="02020603050405020304" pitchFamily="18" charset="0"/>
              </a:rPr>
              <a:t>The first block of the file is written to an internal queue termed the data queue while a data streamer monitors its writing into a </a:t>
            </a:r>
            <a:r>
              <a:rPr lang="en-US" dirty="0" err="1">
                <a:solidFill>
                  <a:srgbClr val="002060"/>
                </a:solidFill>
                <a:latin typeface="Times New Roman" panose="02020603050405020304" pitchFamily="18" charset="0"/>
                <a:cs typeface="Times New Roman" panose="02020603050405020304" pitchFamily="18" charset="0"/>
              </a:rPr>
              <a:t>DataNode</a:t>
            </a:r>
            <a:r>
              <a:rPr lang="en-US" dirty="0">
                <a:solidFill>
                  <a:srgbClr val="002060"/>
                </a:solidFill>
                <a:latin typeface="Times New Roman" panose="02020603050405020304" pitchFamily="18" charset="0"/>
                <a:cs typeface="Times New Roman" panose="02020603050405020304" pitchFamily="18" charset="0"/>
              </a:rPr>
              <a:t>.</a:t>
            </a:r>
          </a:p>
          <a:p>
            <a:pPr marL="971550" lvl="1" indent="-514350" algn="just">
              <a:buFont typeface="+mj-lt"/>
              <a:buAutoNum type="arabicPeriod"/>
            </a:pPr>
            <a:r>
              <a:rPr lang="en-US" dirty="0">
                <a:solidFill>
                  <a:srgbClr val="002060"/>
                </a:solidFill>
                <a:latin typeface="Times New Roman" panose="02020603050405020304" pitchFamily="18" charset="0"/>
                <a:cs typeface="Times New Roman" panose="02020603050405020304" pitchFamily="18" charset="0"/>
              </a:rPr>
              <a:t>Since each file block needs to be replicated by a predefined factor, the data streamer first sends a request to the </a:t>
            </a:r>
            <a:r>
              <a:rPr lang="en-US" dirty="0" err="1">
                <a:solidFill>
                  <a:srgbClr val="002060"/>
                </a:solidFill>
                <a:latin typeface="Times New Roman" panose="02020603050405020304" pitchFamily="18" charset="0"/>
                <a:cs typeface="Times New Roman" panose="02020603050405020304" pitchFamily="18" charset="0"/>
              </a:rPr>
              <a:t>NameNode</a:t>
            </a:r>
            <a:r>
              <a:rPr lang="en-US" dirty="0">
                <a:solidFill>
                  <a:srgbClr val="002060"/>
                </a:solidFill>
                <a:latin typeface="Times New Roman" panose="02020603050405020304" pitchFamily="18" charset="0"/>
                <a:cs typeface="Times New Roman" panose="02020603050405020304" pitchFamily="18" charset="0"/>
              </a:rPr>
              <a:t> to get a list of suitable </a:t>
            </a:r>
            <a:r>
              <a:rPr lang="en-US" dirty="0" err="1">
                <a:solidFill>
                  <a:srgbClr val="002060"/>
                </a:solidFill>
                <a:latin typeface="Times New Roman" panose="02020603050405020304" pitchFamily="18" charset="0"/>
                <a:cs typeface="Times New Roman" panose="02020603050405020304" pitchFamily="18" charset="0"/>
              </a:rPr>
              <a:t>DataNodes</a:t>
            </a:r>
            <a:r>
              <a:rPr lang="en-US" dirty="0">
                <a:solidFill>
                  <a:srgbClr val="002060"/>
                </a:solidFill>
                <a:latin typeface="Times New Roman" panose="02020603050405020304" pitchFamily="18" charset="0"/>
                <a:cs typeface="Times New Roman" panose="02020603050405020304" pitchFamily="18" charset="0"/>
              </a:rPr>
              <a:t> to store replicas of the first block.</a:t>
            </a:r>
          </a:p>
        </p:txBody>
      </p:sp>
    </p:spTree>
    <p:extLst>
      <p:ext uri="{BB962C8B-B14F-4D97-AF65-F5344CB8AC3E}">
        <p14:creationId xmlns:p14="http://schemas.microsoft.com/office/powerpoint/2010/main" val="76571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988</TotalTime>
  <Words>1271</Words>
  <Application>Microsoft Office PowerPoint</Application>
  <PresentationFormat>Widescreen</PresentationFormat>
  <Paragraphs>71</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Algerian</vt:lpstr>
      <vt:lpstr>Arial</vt:lpstr>
      <vt:lpstr>Calibri</vt:lpstr>
      <vt:lpstr>Calibri Light</vt:lpstr>
      <vt:lpstr>Times New Roman</vt:lpstr>
      <vt:lpstr>Wingdings 3</vt:lpstr>
      <vt:lpstr>Office Theme</vt:lpstr>
      <vt:lpstr>PowerPoint Presentation</vt:lpstr>
      <vt:lpstr> Hadoop Library from Apache</vt:lpstr>
      <vt:lpstr> Hadoop Library from Apache</vt:lpstr>
      <vt:lpstr> Hadoop Architecture</vt:lpstr>
      <vt:lpstr>PowerPoint Presentation</vt:lpstr>
      <vt:lpstr> Characteristics of HDFS</vt:lpstr>
      <vt:lpstr> Characteristics of HDFS</vt:lpstr>
      <vt:lpstr> Characteristics of HDFS</vt:lpstr>
      <vt:lpstr> Characteristics of HDFS</vt:lpstr>
      <vt:lpstr> Running a Job in Hadoop</vt:lpstr>
      <vt:lpstr> Running a Job in Hadoop</vt:lpstr>
      <vt:lpstr>PowerPoint Presentation</vt:lpstr>
      <vt:lpst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EMERGING CLOUD SOFTWARE ENVIRONMENTS</dc:title>
  <dc:creator>ARVIND R</dc:creator>
  <cp:lastModifiedBy>CMRIT ISE1</cp:lastModifiedBy>
  <cp:revision>116</cp:revision>
  <dcterms:created xsi:type="dcterms:W3CDTF">2025-05-11T07:51:16Z</dcterms:created>
  <dcterms:modified xsi:type="dcterms:W3CDTF">2026-04-16T06:42:23Z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F1C7797961C14D63B1260DFA323A1C51_11</vt:lpwstr>
  </property>
  <property fmtid="{D5CDD505-2E9C-101B-9397-08002B2CF9AE}" pid="3" name="KSOProductBuildVer">
    <vt:lpwstr>1033-12.2.0.20326</vt:lpwstr>
  </property>
</Properties>
</file>